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14.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9" r:id="rId4"/>
    <p:sldId id="258" r:id="rId5"/>
    <p:sldId id="260" r:id="rId6"/>
    <p:sldId id="261" r:id="rId7"/>
    <p:sldId id="262" r:id="rId8"/>
    <p:sldId id="286" r:id="rId9"/>
    <p:sldId id="263" r:id="rId10"/>
    <p:sldId id="264" r:id="rId11"/>
    <p:sldId id="274" r:id="rId12"/>
    <p:sldId id="268" r:id="rId13"/>
    <p:sldId id="287" r:id="rId14"/>
    <p:sldId id="265" r:id="rId15"/>
    <p:sldId id="266" r:id="rId16"/>
    <p:sldId id="267" r:id="rId17"/>
    <p:sldId id="273" r:id="rId18"/>
    <p:sldId id="272" r:id="rId19"/>
    <p:sldId id="269" r:id="rId20"/>
    <p:sldId id="270" r:id="rId21"/>
    <p:sldId id="277" r:id="rId22"/>
    <p:sldId id="278" r:id="rId23"/>
    <p:sldId id="271" r:id="rId24"/>
    <p:sldId id="276" r:id="rId25"/>
    <p:sldId id="279" r:id="rId26"/>
    <p:sldId id="280" r:id="rId27"/>
    <p:sldId id="281" r:id="rId28"/>
    <p:sldId id="282" r:id="rId29"/>
    <p:sldId id="283" r:id="rId30"/>
    <p:sldId id="284" r:id="rId31"/>
    <p:sldId id="288" r:id="rId32"/>
    <p:sldId id="285" r:id="rId33"/>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7B"/>
    <a:srgbClr val="3C3C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autoAdjust="0"/>
    <p:restoredTop sz="94660" autoAdjust="0"/>
  </p:normalViewPr>
  <p:slideViewPr>
    <p:cSldViewPr>
      <p:cViewPr varScale="1">
        <p:scale>
          <a:sx n="90" d="100"/>
          <a:sy n="90" d="100"/>
        </p:scale>
        <p:origin x="-894" y="-114"/>
      </p:cViewPr>
      <p:guideLst>
        <p:guide orient="horz" pos="2160"/>
        <p:guide pos="2880"/>
      </p:guideLst>
    </p:cSldViewPr>
  </p:slideViewPr>
  <p:outlineViewPr>
    <p:cViewPr>
      <p:scale>
        <a:sx n="33" d="100"/>
        <a:sy n="33" d="100"/>
      </p:scale>
      <p:origin x="0" y="356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0" d="100"/>
          <a:sy n="70" d="100"/>
        </p:scale>
        <p:origin x="-276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0FF8BA-CBBF-4F61-A018-3DDF915738D0}" type="datetimeFigureOut">
              <a:rPr lang="tr-TR" smtClean="0"/>
              <a:t>18.09.2016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F63D29-4D1E-4883-9C80-482F7A1C5077}" type="slidenum">
              <a:rPr lang="tr-TR" smtClean="0"/>
              <a:t>‹#›</a:t>
            </a:fld>
            <a:endParaRPr lang="tr-TR"/>
          </a:p>
        </p:txBody>
      </p:sp>
    </p:spTree>
    <p:extLst>
      <p:ext uri="{BB962C8B-B14F-4D97-AF65-F5344CB8AC3E}">
        <p14:creationId xmlns:p14="http://schemas.microsoft.com/office/powerpoint/2010/main" val="199878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BF63D29-4D1E-4883-9C80-482F7A1C5077}" type="slidenum">
              <a:rPr lang="tr-TR" smtClean="0"/>
              <a:t>17</a:t>
            </a:fld>
            <a:endParaRPr lang="tr-TR"/>
          </a:p>
        </p:txBody>
      </p:sp>
    </p:spTree>
    <p:extLst>
      <p:ext uri="{BB962C8B-B14F-4D97-AF65-F5344CB8AC3E}">
        <p14:creationId xmlns:p14="http://schemas.microsoft.com/office/powerpoint/2010/main" val="2611829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BF63D29-4D1E-4883-9C80-482F7A1C5077}" type="slidenum">
              <a:rPr lang="tr-TR" smtClean="0"/>
              <a:t>18</a:t>
            </a:fld>
            <a:endParaRPr lang="tr-TR"/>
          </a:p>
        </p:txBody>
      </p:sp>
    </p:spTree>
    <p:extLst>
      <p:ext uri="{BB962C8B-B14F-4D97-AF65-F5344CB8AC3E}">
        <p14:creationId xmlns:p14="http://schemas.microsoft.com/office/powerpoint/2010/main" val="2611829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BF63D29-4D1E-4883-9C80-482F7A1C5077}" type="slidenum">
              <a:rPr lang="tr-TR" smtClean="0"/>
              <a:t>21</a:t>
            </a:fld>
            <a:endParaRPr lang="tr-TR"/>
          </a:p>
        </p:txBody>
      </p:sp>
    </p:spTree>
    <p:extLst>
      <p:ext uri="{BB962C8B-B14F-4D97-AF65-F5344CB8AC3E}">
        <p14:creationId xmlns:p14="http://schemas.microsoft.com/office/powerpoint/2010/main" val="485797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BF63D29-4D1E-4883-9C80-482F7A1C5077}" type="slidenum">
              <a:rPr lang="tr-TR" smtClean="0"/>
              <a:t>22</a:t>
            </a:fld>
            <a:endParaRPr lang="tr-TR"/>
          </a:p>
        </p:txBody>
      </p:sp>
    </p:spTree>
    <p:extLst>
      <p:ext uri="{BB962C8B-B14F-4D97-AF65-F5344CB8AC3E}">
        <p14:creationId xmlns:p14="http://schemas.microsoft.com/office/powerpoint/2010/main" val="3989839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pPr>
              <a:defRPr/>
            </a:pPr>
            <a:fld id="{E14FC922-E6FA-4C3F-BBFC-C109F9025214}" type="datetimeFigureOut">
              <a:rPr lang="tr-TR"/>
              <a:pPr>
                <a:defRPr/>
              </a:pPr>
              <a:t>18.09.2016</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2777D074-8BBC-4A1A-BAB5-F839222B51B0}" type="slidenum">
              <a:rPr lang="tr-TR"/>
              <a:pPr>
                <a:defRPr/>
              </a:pPr>
              <a:t>‹#›</a:t>
            </a:fld>
            <a:endParaRPr lang="tr-TR"/>
          </a:p>
        </p:txBody>
      </p:sp>
    </p:spTree>
    <p:extLst>
      <p:ext uri="{BB962C8B-B14F-4D97-AF65-F5344CB8AC3E}">
        <p14:creationId xmlns:p14="http://schemas.microsoft.com/office/powerpoint/2010/main" val="2584566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AE9FD4CB-4DC9-46ED-A0F1-5CE9ED544958}" type="datetimeFigureOut">
              <a:rPr lang="tr-TR"/>
              <a:pPr>
                <a:defRPr/>
              </a:pPr>
              <a:t>18.09.2016</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EC83E159-86BB-44F7-9D6C-D92ABABD3742}" type="slidenum">
              <a:rPr lang="tr-TR"/>
              <a:pPr>
                <a:defRPr/>
              </a:pPr>
              <a:t>‹#›</a:t>
            </a:fld>
            <a:endParaRPr lang="tr-TR"/>
          </a:p>
        </p:txBody>
      </p:sp>
    </p:spTree>
    <p:extLst>
      <p:ext uri="{BB962C8B-B14F-4D97-AF65-F5344CB8AC3E}">
        <p14:creationId xmlns:p14="http://schemas.microsoft.com/office/powerpoint/2010/main" val="1181311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D76DFC9A-26E1-4DA7-A7B6-078B78F0A1F9}" type="datetimeFigureOut">
              <a:rPr lang="tr-TR"/>
              <a:pPr>
                <a:defRPr/>
              </a:pPr>
              <a:t>18.09.2016</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7D854D92-807F-4EC6-94D2-498D3D8FDCFA}" type="slidenum">
              <a:rPr lang="tr-TR"/>
              <a:pPr>
                <a:defRPr/>
              </a:pPr>
              <a:t>‹#›</a:t>
            </a:fld>
            <a:endParaRPr lang="tr-TR"/>
          </a:p>
        </p:txBody>
      </p:sp>
    </p:spTree>
    <p:extLst>
      <p:ext uri="{BB962C8B-B14F-4D97-AF65-F5344CB8AC3E}">
        <p14:creationId xmlns:p14="http://schemas.microsoft.com/office/powerpoint/2010/main" val="3096153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6632"/>
            <a:ext cx="8229600" cy="1143000"/>
          </a:xfrm>
        </p:spPr>
        <p:txBody>
          <a:bodyPr/>
          <a:lstStyle/>
          <a:p>
            <a:r>
              <a:rPr lang="tr-TR" smtClean="0"/>
              <a:t>Asıl başlık stili için tıklatın</a:t>
            </a:r>
            <a:endParaRPr lang="tr-TR"/>
          </a:p>
        </p:txBody>
      </p:sp>
      <p:sp>
        <p:nvSpPr>
          <p:cNvPr id="3" name="İçerik Yer Tutucusu 2"/>
          <p:cNvSpPr>
            <a:spLocks noGrp="1"/>
          </p:cNvSpPr>
          <p:nvPr>
            <p:ph idx="1"/>
          </p:nvPr>
        </p:nvSpPr>
        <p:spPr>
          <a:xfrm>
            <a:off x="457200" y="1340768"/>
            <a:ext cx="8229600" cy="478539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3378BAE8-A6FA-4348-8A59-5CE2EDB6EAF4}" type="datetimeFigureOut">
              <a:rPr lang="tr-TR"/>
              <a:pPr>
                <a:defRPr/>
              </a:pPr>
              <a:t>18.09.2016</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1041481B-E076-4196-9AFF-768D8F7AC6A6}" type="slidenum">
              <a:rPr lang="tr-TR"/>
              <a:pPr>
                <a:defRPr/>
              </a:pPr>
              <a:t>‹#›</a:t>
            </a:fld>
            <a:endParaRPr lang="tr-TR"/>
          </a:p>
        </p:txBody>
      </p:sp>
    </p:spTree>
    <p:extLst>
      <p:ext uri="{BB962C8B-B14F-4D97-AF65-F5344CB8AC3E}">
        <p14:creationId xmlns:p14="http://schemas.microsoft.com/office/powerpoint/2010/main" val="3911253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E380E4BB-D085-4FCA-8821-97A22AB35EBD}" type="datetimeFigureOut">
              <a:rPr lang="tr-TR"/>
              <a:pPr>
                <a:defRPr/>
              </a:pPr>
              <a:t>18.09.2016</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A5434B54-4C0B-433F-86B6-631BC3438036}" type="slidenum">
              <a:rPr lang="tr-TR"/>
              <a:pPr>
                <a:defRPr/>
              </a:pPr>
              <a:t>‹#›</a:t>
            </a:fld>
            <a:endParaRPr lang="tr-TR"/>
          </a:p>
        </p:txBody>
      </p:sp>
    </p:spTree>
    <p:extLst>
      <p:ext uri="{BB962C8B-B14F-4D97-AF65-F5344CB8AC3E}">
        <p14:creationId xmlns:p14="http://schemas.microsoft.com/office/powerpoint/2010/main" val="2435738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a:defRPr/>
            </a:lvl1pPr>
          </a:lstStyle>
          <a:p>
            <a:pPr>
              <a:defRPr/>
            </a:pPr>
            <a:fld id="{89D0C366-D585-42CA-BC08-68BD0C4A7347}" type="datetimeFigureOut">
              <a:rPr lang="tr-TR"/>
              <a:pPr>
                <a:defRPr/>
              </a:pPr>
              <a:t>18.09.2016</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6FCF9734-0B11-4A34-9793-DE01028C42F5}" type="slidenum">
              <a:rPr lang="tr-TR"/>
              <a:pPr>
                <a:defRPr/>
              </a:pPr>
              <a:t>‹#›</a:t>
            </a:fld>
            <a:endParaRPr lang="tr-TR"/>
          </a:p>
        </p:txBody>
      </p:sp>
    </p:spTree>
    <p:extLst>
      <p:ext uri="{BB962C8B-B14F-4D97-AF65-F5344CB8AC3E}">
        <p14:creationId xmlns:p14="http://schemas.microsoft.com/office/powerpoint/2010/main" val="604673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a:defRPr/>
            </a:lvl1pPr>
          </a:lstStyle>
          <a:p>
            <a:pPr>
              <a:defRPr/>
            </a:pPr>
            <a:fld id="{93BBE6B5-DA98-4C28-B282-7540715E40F4}" type="datetimeFigureOut">
              <a:rPr lang="tr-TR"/>
              <a:pPr>
                <a:defRPr/>
              </a:pPr>
              <a:t>18.09.2016</a:t>
            </a:fld>
            <a:endParaRPr lang="tr-TR"/>
          </a:p>
        </p:txBody>
      </p:sp>
      <p:sp>
        <p:nvSpPr>
          <p:cNvPr id="8" name="Altbilgi Yer Tutucusu 4"/>
          <p:cNvSpPr>
            <a:spLocks noGrp="1"/>
          </p:cNvSpPr>
          <p:nvPr>
            <p:ph type="ftr" sz="quarter" idx="11"/>
          </p:nvPr>
        </p:nvSpPr>
        <p:spPr/>
        <p:txBody>
          <a:bodyPr/>
          <a:lstStyle>
            <a:lvl1pPr>
              <a:defRPr/>
            </a:lvl1pPr>
          </a:lstStyle>
          <a:p>
            <a:pPr>
              <a:defRPr/>
            </a:pPr>
            <a:endParaRPr lang="tr-TR"/>
          </a:p>
        </p:txBody>
      </p:sp>
      <p:sp>
        <p:nvSpPr>
          <p:cNvPr id="9" name="Slayt Numarası Yer Tutucusu 5"/>
          <p:cNvSpPr>
            <a:spLocks noGrp="1"/>
          </p:cNvSpPr>
          <p:nvPr>
            <p:ph type="sldNum" sz="quarter" idx="12"/>
          </p:nvPr>
        </p:nvSpPr>
        <p:spPr/>
        <p:txBody>
          <a:bodyPr/>
          <a:lstStyle>
            <a:lvl1pPr>
              <a:defRPr/>
            </a:lvl1pPr>
          </a:lstStyle>
          <a:p>
            <a:pPr>
              <a:defRPr/>
            </a:pPr>
            <a:fld id="{BCE2F8C1-CE70-4A32-90EE-6C12535FFE37}" type="slidenum">
              <a:rPr lang="tr-TR"/>
              <a:pPr>
                <a:defRPr/>
              </a:pPr>
              <a:t>‹#›</a:t>
            </a:fld>
            <a:endParaRPr lang="tr-TR"/>
          </a:p>
        </p:txBody>
      </p:sp>
    </p:spTree>
    <p:extLst>
      <p:ext uri="{BB962C8B-B14F-4D97-AF65-F5344CB8AC3E}">
        <p14:creationId xmlns:p14="http://schemas.microsoft.com/office/powerpoint/2010/main" val="431603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a:defRPr/>
            </a:lvl1pPr>
          </a:lstStyle>
          <a:p>
            <a:pPr>
              <a:defRPr/>
            </a:pPr>
            <a:fld id="{B96DE8E8-5F8C-47E6-A67F-95B922DDEE61}" type="datetimeFigureOut">
              <a:rPr lang="tr-TR"/>
              <a:pPr>
                <a:defRPr/>
              </a:pPr>
              <a:t>18.09.2016</a:t>
            </a:fld>
            <a:endParaRPr lang="tr-TR"/>
          </a:p>
        </p:txBody>
      </p:sp>
      <p:sp>
        <p:nvSpPr>
          <p:cNvPr id="4" name="Altbilgi Yer Tutucusu 4"/>
          <p:cNvSpPr>
            <a:spLocks noGrp="1"/>
          </p:cNvSpPr>
          <p:nvPr>
            <p:ph type="ftr" sz="quarter" idx="11"/>
          </p:nvPr>
        </p:nvSpPr>
        <p:spPr/>
        <p:txBody>
          <a:bodyPr/>
          <a:lstStyle>
            <a:lvl1pPr>
              <a:defRPr/>
            </a:lvl1pPr>
          </a:lstStyle>
          <a:p>
            <a:pPr>
              <a:defRPr/>
            </a:pPr>
            <a:endParaRPr lang="tr-TR"/>
          </a:p>
        </p:txBody>
      </p:sp>
      <p:sp>
        <p:nvSpPr>
          <p:cNvPr id="5" name="Slayt Numarası Yer Tutucusu 5"/>
          <p:cNvSpPr>
            <a:spLocks noGrp="1"/>
          </p:cNvSpPr>
          <p:nvPr>
            <p:ph type="sldNum" sz="quarter" idx="12"/>
          </p:nvPr>
        </p:nvSpPr>
        <p:spPr/>
        <p:txBody>
          <a:bodyPr/>
          <a:lstStyle>
            <a:lvl1pPr>
              <a:defRPr/>
            </a:lvl1pPr>
          </a:lstStyle>
          <a:p>
            <a:pPr>
              <a:defRPr/>
            </a:pPr>
            <a:fld id="{9548CEC0-80DC-4C10-975C-05F049F8FC4D}" type="slidenum">
              <a:rPr lang="tr-TR"/>
              <a:pPr>
                <a:defRPr/>
              </a:pPr>
              <a:t>‹#›</a:t>
            </a:fld>
            <a:endParaRPr lang="tr-TR"/>
          </a:p>
        </p:txBody>
      </p:sp>
    </p:spTree>
    <p:extLst>
      <p:ext uri="{BB962C8B-B14F-4D97-AF65-F5344CB8AC3E}">
        <p14:creationId xmlns:p14="http://schemas.microsoft.com/office/powerpoint/2010/main" val="2105170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EF8A5ED1-818B-410F-A450-059745B0EB87}" type="datetimeFigureOut">
              <a:rPr lang="tr-TR"/>
              <a:pPr>
                <a:defRPr/>
              </a:pPr>
              <a:t>18.09.2016</a:t>
            </a:fld>
            <a:endParaRPr lang="tr-TR"/>
          </a:p>
        </p:txBody>
      </p:sp>
      <p:sp>
        <p:nvSpPr>
          <p:cNvPr id="3" name="Altbilgi Yer Tutucusu 4"/>
          <p:cNvSpPr>
            <a:spLocks noGrp="1"/>
          </p:cNvSpPr>
          <p:nvPr>
            <p:ph type="ftr" sz="quarter" idx="11"/>
          </p:nvPr>
        </p:nvSpPr>
        <p:spPr/>
        <p:txBody>
          <a:bodyPr/>
          <a:lstStyle>
            <a:lvl1pPr>
              <a:defRPr/>
            </a:lvl1pPr>
          </a:lstStyle>
          <a:p>
            <a:pPr>
              <a:defRPr/>
            </a:pPr>
            <a:endParaRPr lang="tr-TR"/>
          </a:p>
        </p:txBody>
      </p:sp>
      <p:sp>
        <p:nvSpPr>
          <p:cNvPr id="4" name="Slayt Numarası Yer Tutucusu 5"/>
          <p:cNvSpPr>
            <a:spLocks noGrp="1"/>
          </p:cNvSpPr>
          <p:nvPr>
            <p:ph type="sldNum" sz="quarter" idx="12"/>
          </p:nvPr>
        </p:nvSpPr>
        <p:spPr/>
        <p:txBody>
          <a:bodyPr/>
          <a:lstStyle>
            <a:lvl1pPr>
              <a:defRPr/>
            </a:lvl1pPr>
          </a:lstStyle>
          <a:p>
            <a:pPr>
              <a:defRPr/>
            </a:pPr>
            <a:fld id="{C4A23CE0-A72F-4B00-B6B5-47512CAF4310}" type="slidenum">
              <a:rPr lang="tr-TR"/>
              <a:pPr>
                <a:defRPr/>
              </a:pPr>
              <a:t>‹#›</a:t>
            </a:fld>
            <a:endParaRPr lang="tr-TR"/>
          </a:p>
        </p:txBody>
      </p:sp>
    </p:spTree>
    <p:extLst>
      <p:ext uri="{BB962C8B-B14F-4D97-AF65-F5344CB8AC3E}">
        <p14:creationId xmlns:p14="http://schemas.microsoft.com/office/powerpoint/2010/main" val="87679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826C4821-38C5-4FDE-BF10-B9936D7B8DD1}" type="datetimeFigureOut">
              <a:rPr lang="tr-TR"/>
              <a:pPr>
                <a:defRPr/>
              </a:pPr>
              <a:t>18.09.2016</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312B5289-0E73-4BA6-B582-7AEE70D2DF23}" type="slidenum">
              <a:rPr lang="tr-TR"/>
              <a:pPr>
                <a:defRPr/>
              </a:pPr>
              <a:t>‹#›</a:t>
            </a:fld>
            <a:endParaRPr lang="tr-TR"/>
          </a:p>
        </p:txBody>
      </p:sp>
    </p:spTree>
    <p:extLst>
      <p:ext uri="{BB962C8B-B14F-4D97-AF65-F5344CB8AC3E}">
        <p14:creationId xmlns:p14="http://schemas.microsoft.com/office/powerpoint/2010/main" val="3447693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1A0A2792-F867-4E6E-BCB4-E20A990D80AA}" type="datetimeFigureOut">
              <a:rPr lang="tr-TR"/>
              <a:pPr>
                <a:defRPr/>
              </a:pPr>
              <a:t>18.09.2016</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4B63AA68-AD12-47C5-A187-88F72F8F2790}" type="slidenum">
              <a:rPr lang="tr-TR"/>
              <a:pPr>
                <a:defRPr/>
              </a:pPr>
              <a:t>‹#›</a:t>
            </a:fld>
            <a:endParaRPr lang="tr-TR"/>
          </a:p>
        </p:txBody>
      </p:sp>
    </p:spTree>
    <p:extLst>
      <p:ext uri="{BB962C8B-B14F-4D97-AF65-F5344CB8AC3E}">
        <p14:creationId xmlns:p14="http://schemas.microsoft.com/office/powerpoint/2010/main" val="1748350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77B"/>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Metin Yer Tutucusu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7C2CA6A-F62E-473E-9767-5B53D116FCD0}" type="datetimeFigureOut">
              <a:rPr lang="tr-TR"/>
              <a:pPr>
                <a:defRPr/>
              </a:pPr>
              <a:t>18.09.2016</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F480A16-FA29-4A52-96E9-40071D812198}"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14.jp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hyperlink" Target="http://www.ie.sakarya.edu.t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20"/>
          <p:cNvSpPr/>
          <p:nvPr/>
        </p:nvSpPr>
        <p:spPr>
          <a:xfrm>
            <a:off x="0" y="5589588"/>
            <a:ext cx="9144000" cy="1268412"/>
          </a:xfrm>
          <a:prstGeom prst="rect">
            <a:avLst/>
          </a:prstGeom>
          <a:solidFill>
            <a:srgbClr val="DF64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1" name="Picture 27" descr="saulogo_yatay1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0138" y="5989638"/>
            <a:ext cx="186372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3"/>
          <p:cNvSpPr/>
          <p:nvPr/>
        </p:nvSpPr>
        <p:spPr>
          <a:xfrm>
            <a:off x="0" y="5013325"/>
            <a:ext cx="9144000" cy="576263"/>
          </a:xfrm>
          <a:prstGeom prst="rect">
            <a:avLst/>
          </a:prstGeom>
          <a:solidFill>
            <a:srgbClr val="0E22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tr-TR" sz="2200" spc="300" dirty="0" smtClean="0">
                <a:latin typeface="Arial"/>
                <a:cs typeface="Arial"/>
              </a:rPr>
              <a:t>ENDÜSTRİ MÜHENDİSLİĞİ BÖLÜMÜ</a:t>
            </a:r>
            <a:endParaRPr lang="en-US" sz="2200" spc="300" dirty="0">
              <a:latin typeface="Arial"/>
              <a:cs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up 1"/>
          <p:cNvGrpSpPr>
            <a:grpSpLocks/>
          </p:cNvGrpSpPr>
          <p:nvPr/>
        </p:nvGrpSpPr>
        <p:grpSpPr bwMode="auto">
          <a:xfrm>
            <a:off x="0" y="5957888"/>
            <a:ext cx="9144000" cy="711200"/>
            <a:chOff x="0" y="5958222"/>
            <a:chExt cx="9144000" cy="711138"/>
          </a:xfrm>
        </p:grpSpPr>
        <p:pic>
          <p:nvPicPr>
            <p:cNvPr id="4101" name="Resim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58222"/>
              <a:ext cx="9144000" cy="135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Alt Başlık 2"/>
            <p:cNvSpPr txBox="1">
              <a:spLocks/>
            </p:cNvSpPr>
            <p:nvPr/>
          </p:nvSpPr>
          <p:spPr bwMode="auto">
            <a:xfrm>
              <a:off x="6594993" y="6237312"/>
              <a:ext cx="2547938"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None/>
              </a:pPr>
              <a:r>
                <a:rPr lang="tr-TR" sz="2000" dirty="0" smtClean="0">
                  <a:solidFill>
                    <a:srgbClr val="FFFFFF"/>
                  </a:solidFill>
                </a:rPr>
                <a:t>www.ie.sakarya.edu.tr</a:t>
              </a:r>
              <a:endParaRPr lang="tr-TR" sz="2000" dirty="0">
                <a:solidFill>
                  <a:srgbClr val="FFFFFF"/>
                </a:solidFill>
              </a:endParaRPr>
            </a:p>
          </p:txBody>
        </p:sp>
        <p:pic>
          <p:nvPicPr>
            <p:cNvPr id="4103" name="Picture 4" descr="saulogo_yatay2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536" y="6331562"/>
              <a:ext cx="2376264" cy="33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Başlık 9"/>
          <p:cNvSpPr>
            <a:spLocks noGrp="1"/>
          </p:cNvSpPr>
          <p:nvPr>
            <p:ph type="title"/>
          </p:nvPr>
        </p:nvSpPr>
        <p:spPr/>
        <p:txBody>
          <a:bodyPr/>
          <a:lstStyle/>
          <a:p>
            <a:r>
              <a:rPr lang="tr-TR" b="1" dirty="0" smtClean="0">
                <a:solidFill>
                  <a:schemeClr val="tx2">
                    <a:lumMod val="20000"/>
                    <a:lumOff val="80000"/>
                  </a:schemeClr>
                </a:solidFill>
              </a:rPr>
              <a:t>Bölümümüzün Misyonu</a:t>
            </a:r>
            <a:endParaRPr lang="tr-TR" b="1" dirty="0">
              <a:solidFill>
                <a:schemeClr val="tx2">
                  <a:lumMod val="20000"/>
                  <a:lumOff val="80000"/>
                </a:schemeClr>
              </a:solidFill>
            </a:endParaRPr>
          </a:p>
        </p:txBody>
      </p:sp>
      <p:sp>
        <p:nvSpPr>
          <p:cNvPr id="2" name="İçerik Yer Tutucusu 1"/>
          <p:cNvSpPr>
            <a:spLocks noGrp="1"/>
          </p:cNvSpPr>
          <p:nvPr>
            <p:ph idx="1"/>
          </p:nvPr>
        </p:nvSpPr>
        <p:spPr/>
        <p:txBody>
          <a:bodyPr/>
          <a:lstStyle/>
          <a:p>
            <a:pPr marL="342000" indent="-342000"/>
            <a:r>
              <a:rPr lang="tr-TR" dirty="0" smtClean="0">
                <a:solidFill>
                  <a:schemeClr val="bg1"/>
                </a:solidFill>
              </a:rPr>
              <a:t>Dünyadaki ihtiyaçlara ve gelişmelere uygun eğitim ve araştırma imkanları sunarak </a:t>
            </a:r>
            <a:r>
              <a:rPr lang="tr-TR" b="1" dirty="0" smtClean="0">
                <a:solidFill>
                  <a:schemeClr val="bg1"/>
                </a:solidFill>
              </a:rPr>
              <a:t>önde gelen</a:t>
            </a:r>
            <a:r>
              <a:rPr lang="tr-TR" dirty="0" smtClean="0">
                <a:solidFill>
                  <a:schemeClr val="bg1"/>
                </a:solidFill>
              </a:rPr>
              <a:t> Endüstri Mühendisliği programlarından biri olmak,</a:t>
            </a:r>
          </a:p>
          <a:p>
            <a:pPr marL="342000" indent="-342000"/>
            <a:r>
              <a:rPr lang="tr-TR" dirty="0" smtClean="0">
                <a:solidFill>
                  <a:schemeClr val="bg1"/>
                </a:solidFill>
              </a:rPr>
              <a:t>Alanında </a:t>
            </a:r>
            <a:r>
              <a:rPr lang="tr-TR" b="1" dirty="0" smtClean="0">
                <a:solidFill>
                  <a:schemeClr val="bg1"/>
                </a:solidFill>
              </a:rPr>
              <a:t>analitik</a:t>
            </a:r>
            <a:r>
              <a:rPr lang="tr-TR" dirty="0" smtClean="0">
                <a:solidFill>
                  <a:schemeClr val="bg1"/>
                </a:solidFill>
              </a:rPr>
              <a:t> düşünen, mesleki ve bireysel </a:t>
            </a:r>
            <a:r>
              <a:rPr lang="tr-TR" b="1" dirty="0" smtClean="0">
                <a:solidFill>
                  <a:schemeClr val="bg1"/>
                </a:solidFill>
              </a:rPr>
              <a:t>gelişim</a:t>
            </a:r>
            <a:r>
              <a:rPr lang="tr-TR" dirty="0" smtClean="0">
                <a:solidFill>
                  <a:schemeClr val="bg1"/>
                </a:solidFill>
              </a:rPr>
              <a:t>ini tamamlamış, </a:t>
            </a:r>
            <a:r>
              <a:rPr lang="tr-TR" b="1" dirty="0" smtClean="0">
                <a:solidFill>
                  <a:schemeClr val="bg1"/>
                </a:solidFill>
              </a:rPr>
              <a:t>liderlik</a:t>
            </a:r>
            <a:r>
              <a:rPr lang="tr-TR" dirty="0" smtClean="0">
                <a:solidFill>
                  <a:schemeClr val="bg1"/>
                </a:solidFill>
              </a:rPr>
              <a:t> yeteneklerine sahip bireyler yetiştirmektir.</a:t>
            </a:r>
          </a:p>
        </p:txBody>
      </p:sp>
    </p:spTree>
    <p:extLst>
      <p:ext uri="{BB962C8B-B14F-4D97-AF65-F5344CB8AC3E}">
        <p14:creationId xmlns:p14="http://schemas.microsoft.com/office/powerpoint/2010/main" val="42275900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up 1"/>
          <p:cNvGrpSpPr>
            <a:grpSpLocks/>
          </p:cNvGrpSpPr>
          <p:nvPr/>
        </p:nvGrpSpPr>
        <p:grpSpPr bwMode="auto">
          <a:xfrm>
            <a:off x="0" y="5957888"/>
            <a:ext cx="9144000" cy="711200"/>
            <a:chOff x="0" y="5958222"/>
            <a:chExt cx="9144000" cy="711138"/>
          </a:xfrm>
        </p:grpSpPr>
        <p:pic>
          <p:nvPicPr>
            <p:cNvPr id="4101" name="Resim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58222"/>
              <a:ext cx="9144000" cy="135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Alt Başlık 2"/>
            <p:cNvSpPr txBox="1">
              <a:spLocks/>
            </p:cNvSpPr>
            <p:nvPr/>
          </p:nvSpPr>
          <p:spPr bwMode="auto">
            <a:xfrm>
              <a:off x="6594993" y="6237312"/>
              <a:ext cx="2547938"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None/>
              </a:pPr>
              <a:r>
                <a:rPr lang="tr-TR" sz="2000" dirty="0" smtClean="0">
                  <a:solidFill>
                    <a:srgbClr val="FFFFFF"/>
                  </a:solidFill>
                </a:rPr>
                <a:t>www.ie.sakarya.edu.tr</a:t>
              </a:r>
              <a:endParaRPr lang="tr-TR" sz="2000" dirty="0">
                <a:solidFill>
                  <a:srgbClr val="FFFFFF"/>
                </a:solidFill>
              </a:endParaRPr>
            </a:p>
          </p:txBody>
        </p:sp>
        <p:pic>
          <p:nvPicPr>
            <p:cNvPr id="4103" name="Picture 4" descr="saulogo_yatay2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536" y="6331562"/>
              <a:ext cx="2376264" cy="33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Başlık 9"/>
          <p:cNvSpPr>
            <a:spLocks noGrp="1"/>
          </p:cNvSpPr>
          <p:nvPr>
            <p:ph type="title"/>
          </p:nvPr>
        </p:nvSpPr>
        <p:spPr/>
        <p:txBody>
          <a:bodyPr/>
          <a:lstStyle/>
          <a:p>
            <a:r>
              <a:rPr lang="tr-TR" b="1" dirty="0" smtClean="0">
                <a:solidFill>
                  <a:schemeClr val="tx2">
                    <a:lumMod val="20000"/>
                    <a:lumOff val="80000"/>
                  </a:schemeClr>
                </a:solidFill>
              </a:rPr>
              <a:t>Bölümümüzün Vizyonu</a:t>
            </a:r>
            <a:endParaRPr lang="tr-TR" b="1" dirty="0">
              <a:solidFill>
                <a:schemeClr val="tx2">
                  <a:lumMod val="20000"/>
                  <a:lumOff val="80000"/>
                </a:schemeClr>
              </a:solidFill>
            </a:endParaRPr>
          </a:p>
        </p:txBody>
      </p:sp>
      <p:sp>
        <p:nvSpPr>
          <p:cNvPr id="2" name="İçerik Yer Tutucusu 1"/>
          <p:cNvSpPr>
            <a:spLocks noGrp="1"/>
          </p:cNvSpPr>
          <p:nvPr>
            <p:ph idx="1"/>
          </p:nvPr>
        </p:nvSpPr>
        <p:spPr/>
        <p:txBody>
          <a:bodyPr>
            <a:normAutofit fontScale="92500" lnSpcReduction="20000"/>
          </a:bodyPr>
          <a:lstStyle/>
          <a:p>
            <a:pPr marL="342000" indent="-342000"/>
            <a:r>
              <a:rPr lang="tr-TR" dirty="0" smtClean="0">
                <a:solidFill>
                  <a:schemeClr val="bg1"/>
                </a:solidFill>
              </a:rPr>
              <a:t>Eğitim, öğretim ve araştırma kalitesi ile ilk sıralarda </a:t>
            </a:r>
            <a:r>
              <a:rPr lang="tr-TR" b="1" dirty="0" smtClean="0">
                <a:solidFill>
                  <a:schemeClr val="bg1"/>
                </a:solidFill>
              </a:rPr>
              <a:t>tercih edilen</a:t>
            </a:r>
            <a:r>
              <a:rPr lang="tr-TR" dirty="0" smtClean="0">
                <a:solidFill>
                  <a:schemeClr val="bg1"/>
                </a:solidFill>
              </a:rPr>
              <a:t>,</a:t>
            </a:r>
          </a:p>
          <a:p>
            <a:pPr marL="342000" indent="-342000"/>
            <a:r>
              <a:rPr lang="tr-TR" dirty="0">
                <a:solidFill>
                  <a:schemeClr val="bg1"/>
                </a:solidFill>
              </a:rPr>
              <a:t>K</a:t>
            </a:r>
            <a:r>
              <a:rPr lang="tr-TR" dirty="0" smtClean="0">
                <a:solidFill>
                  <a:schemeClr val="bg1"/>
                </a:solidFill>
              </a:rPr>
              <a:t>atılımcı ve paylaşımcı anlayışla </a:t>
            </a:r>
            <a:r>
              <a:rPr lang="tr-TR" b="1" dirty="0" smtClean="0">
                <a:solidFill>
                  <a:schemeClr val="bg1"/>
                </a:solidFill>
              </a:rPr>
              <a:t>takım ruhu</a:t>
            </a:r>
            <a:r>
              <a:rPr lang="tr-TR" dirty="0" smtClean="0">
                <a:solidFill>
                  <a:schemeClr val="bg1"/>
                </a:solidFill>
              </a:rPr>
              <a:t>na sahip,</a:t>
            </a:r>
          </a:p>
          <a:p>
            <a:pPr marL="342000" indent="-342000"/>
            <a:r>
              <a:rPr lang="tr-TR" dirty="0">
                <a:solidFill>
                  <a:schemeClr val="bg1"/>
                </a:solidFill>
              </a:rPr>
              <a:t>Ü</a:t>
            </a:r>
            <a:r>
              <a:rPr lang="tr-TR" dirty="0" smtClean="0">
                <a:solidFill>
                  <a:schemeClr val="bg1"/>
                </a:solidFill>
              </a:rPr>
              <a:t>niversitemiz, ilimiz, bölgemiz ve ülkemizin sorunlarının çözümü için </a:t>
            </a:r>
            <a:r>
              <a:rPr lang="tr-TR" b="1" dirty="0" smtClean="0">
                <a:solidFill>
                  <a:schemeClr val="bg1"/>
                </a:solidFill>
              </a:rPr>
              <a:t>üniversite-sanayi-toplum</a:t>
            </a:r>
            <a:r>
              <a:rPr lang="tr-TR" dirty="0" smtClean="0">
                <a:solidFill>
                  <a:schemeClr val="bg1"/>
                </a:solidFill>
              </a:rPr>
              <a:t> işbirliğini sağlamada öncü,</a:t>
            </a:r>
          </a:p>
          <a:p>
            <a:pPr marL="342000" indent="-342000"/>
            <a:r>
              <a:rPr lang="tr-TR" b="1" dirty="0">
                <a:solidFill>
                  <a:schemeClr val="bg1"/>
                </a:solidFill>
              </a:rPr>
              <a:t>İ</a:t>
            </a:r>
            <a:r>
              <a:rPr lang="tr-TR" b="1" dirty="0" smtClean="0">
                <a:solidFill>
                  <a:schemeClr val="bg1"/>
                </a:solidFill>
              </a:rPr>
              <a:t>nternet </a:t>
            </a:r>
            <a:r>
              <a:rPr lang="tr-TR" dirty="0" smtClean="0">
                <a:solidFill>
                  <a:schemeClr val="bg1"/>
                </a:solidFill>
              </a:rPr>
              <a:t>üzerinden sağlanan eğitim ve öğretimi etkin bir şekilde yürüten,</a:t>
            </a:r>
          </a:p>
          <a:p>
            <a:pPr marL="342000" indent="-342000"/>
            <a:r>
              <a:rPr lang="tr-TR" b="1" dirty="0">
                <a:solidFill>
                  <a:schemeClr val="bg1"/>
                </a:solidFill>
              </a:rPr>
              <a:t>E</a:t>
            </a:r>
            <a:r>
              <a:rPr lang="tr-TR" b="1" dirty="0" smtClean="0">
                <a:solidFill>
                  <a:schemeClr val="bg1"/>
                </a:solidFill>
              </a:rPr>
              <a:t>vrensel</a:t>
            </a:r>
            <a:r>
              <a:rPr lang="tr-TR" dirty="0" smtClean="0">
                <a:solidFill>
                  <a:schemeClr val="bg1"/>
                </a:solidFill>
              </a:rPr>
              <a:t> değerlere saygılı, değişimi izleyen ve </a:t>
            </a:r>
            <a:r>
              <a:rPr lang="tr-TR" b="1" dirty="0" smtClean="0">
                <a:solidFill>
                  <a:schemeClr val="bg1"/>
                </a:solidFill>
              </a:rPr>
              <a:t>sürekli gelişen</a:t>
            </a:r>
            <a:r>
              <a:rPr lang="tr-TR" dirty="0" smtClean="0">
                <a:solidFill>
                  <a:schemeClr val="bg1"/>
                </a:solidFill>
              </a:rPr>
              <a:t> bir bölüm olmaktır.</a:t>
            </a:r>
            <a:endParaRPr lang="tr-TR" dirty="0">
              <a:solidFill>
                <a:schemeClr val="bg1"/>
              </a:solidFill>
            </a:endParaRPr>
          </a:p>
        </p:txBody>
      </p:sp>
    </p:spTree>
    <p:extLst>
      <p:ext uri="{BB962C8B-B14F-4D97-AF65-F5344CB8AC3E}">
        <p14:creationId xmlns:p14="http://schemas.microsoft.com/office/powerpoint/2010/main" val="1731891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up 1"/>
          <p:cNvGrpSpPr>
            <a:grpSpLocks/>
          </p:cNvGrpSpPr>
          <p:nvPr/>
        </p:nvGrpSpPr>
        <p:grpSpPr bwMode="auto">
          <a:xfrm>
            <a:off x="0" y="5957888"/>
            <a:ext cx="9144000" cy="711200"/>
            <a:chOff x="0" y="5958222"/>
            <a:chExt cx="9144000" cy="711138"/>
          </a:xfrm>
        </p:grpSpPr>
        <p:pic>
          <p:nvPicPr>
            <p:cNvPr id="4101" name="Resim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58222"/>
              <a:ext cx="9144000" cy="135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Alt Başlık 2"/>
            <p:cNvSpPr txBox="1">
              <a:spLocks/>
            </p:cNvSpPr>
            <p:nvPr/>
          </p:nvSpPr>
          <p:spPr bwMode="auto">
            <a:xfrm>
              <a:off x="6594993" y="6237312"/>
              <a:ext cx="2547938"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None/>
              </a:pPr>
              <a:r>
                <a:rPr lang="tr-TR" sz="2000" dirty="0" smtClean="0">
                  <a:solidFill>
                    <a:srgbClr val="FFFFFF"/>
                  </a:solidFill>
                </a:rPr>
                <a:t>www.ie.sakarya.edu.tr</a:t>
              </a:r>
              <a:endParaRPr lang="tr-TR" sz="2000" dirty="0">
                <a:solidFill>
                  <a:srgbClr val="FFFFFF"/>
                </a:solidFill>
              </a:endParaRPr>
            </a:p>
          </p:txBody>
        </p:sp>
        <p:pic>
          <p:nvPicPr>
            <p:cNvPr id="4103" name="Picture 4" descr="saulogo_yatay2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536" y="6331562"/>
              <a:ext cx="2376264" cy="33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Başlık 9"/>
          <p:cNvSpPr>
            <a:spLocks noGrp="1"/>
          </p:cNvSpPr>
          <p:nvPr>
            <p:ph type="title"/>
          </p:nvPr>
        </p:nvSpPr>
        <p:spPr/>
        <p:txBody>
          <a:bodyPr/>
          <a:lstStyle/>
          <a:p>
            <a:r>
              <a:rPr lang="tr-TR" b="1" dirty="0" smtClean="0">
                <a:solidFill>
                  <a:schemeClr val="tx2">
                    <a:lumMod val="20000"/>
                    <a:lumOff val="80000"/>
                  </a:schemeClr>
                </a:solidFill>
              </a:rPr>
              <a:t>Bölümümüzün Tarihçesi</a:t>
            </a:r>
            <a:endParaRPr lang="tr-TR" b="1" dirty="0">
              <a:solidFill>
                <a:schemeClr val="tx2">
                  <a:lumMod val="20000"/>
                  <a:lumOff val="80000"/>
                </a:schemeClr>
              </a:solidFill>
            </a:endParaRPr>
          </a:p>
        </p:txBody>
      </p:sp>
      <p:sp>
        <p:nvSpPr>
          <p:cNvPr id="2" name="İçerik Yer Tutucusu 1"/>
          <p:cNvSpPr>
            <a:spLocks noGrp="1"/>
          </p:cNvSpPr>
          <p:nvPr>
            <p:ph idx="1"/>
          </p:nvPr>
        </p:nvSpPr>
        <p:spPr/>
        <p:txBody>
          <a:bodyPr/>
          <a:lstStyle/>
          <a:p>
            <a:pPr marL="342000" indent="-342000"/>
            <a:r>
              <a:rPr lang="tr-TR" b="1" dirty="0" smtClean="0">
                <a:solidFill>
                  <a:schemeClr val="bg1"/>
                </a:solidFill>
              </a:rPr>
              <a:t>1977</a:t>
            </a:r>
            <a:r>
              <a:rPr lang="tr-TR" dirty="0" smtClean="0">
                <a:solidFill>
                  <a:schemeClr val="bg1"/>
                </a:solidFill>
              </a:rPr>
              <a:t> yılında Sakarya Devlet Mühendislik ve Mimarlık Akademisi bünyesinde İşletme Mühendisliği Bölümü olarak kuruldu.</a:t>
            </a:r>
          </a:p>
          <a:p>
            <a:pPr marL="342000" indent="-342000"/>
            <a:r>
              <a:rPr lang="tr-TR" b="1" dirty="0" smtClean="0">
                <a:solidFill>
                  <a:schemeClr val="bg1"/>
                </a:solidFill>
              </a:rPr>
              <a:t>1982</a:t>
            </a:r>
            <a:r>
              <a:rPr lang="tr-TR" dirty="0" smtClean="0">
                <a:solidFill>
                  <a:schemeClr val="bg1"/>
                </a:solidFill>
              </a:rPr>
              <a:t> yılında İstanbul Teknik Üniversitesi’ne Mühendislik Fakültesi altında bağlanarak Endüstri Mühendisliği adını aldı.</a:t>
            </a:r>
          </a:p>
          <a:p>
            <a:pPr marL="342000" indent="-342000"/>
            <a:r>
              <a:rPr lang="tr-TR" b="1" dirty="0" smtClean="0">
                <a:solidFill>
                  <a:schemeClr val="bg1"/>
                </a:solidFill>
              </a:rPr>
              <a:t>1992</a:t>
            </a:r>
            <a:r>
              <a:rPr lang="tr-TR" dirty="0" smtClean="0">
                <a:solidFill>
                  <a:schemeClr val="bg1"/>
                </a:solidFill>
              </a:rPr>
              <a:t> yılından itibaren Sakarya Üniversitesi Mühendislik Fakültesi bünyesinde faaliyetlerini sürdürmektedir.</a:t>
            </a:r>
            <a:endParaRPr lang="tr-TR" dirty="0">
              <a:solidFill>
                <a:schemeClr val="bg1"/>
              </a:solidFill>
            </a:endParaRPr>
          </a:p>
        </p:txBody>
      </p:sp>
    </p:spTree>
    <p:extLst>
      <p:ext uri="{BB962C8B-B14F-4D97-AF65-F5344CB8AC3E}">
        <p14:creationId xmlns:p14="http://schemas.microsoft.com/office/powerpoint/2010/main" val="23210146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up 1"/>
          <p:cNvGrpSpPr>
            <a:grpSpLocks/>
          </p:cNvGrpSpPr>
          <p:nvPr/>
        </p:nvGrpSpPr>
        <p:grpSpPr bwMode="auto">
          <a:xfrm>
            <a:off x="0" y="5957888"/>
            <a:ext cx="9144000" cy="711200"/>
            <a:chOff x="0" y="5958222"/>
            <a:chExt cx="9144000" cy="711138"/>
          </a:xfrm>
        </p:grpSpPr>
        <p:pic>
          <p:nvPicPr>
            <p:cNvPr id="4101" name="Resim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58222"/>
              <a:ext cx="9144000" cy="135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Alt Başlık 2"/>
            <p:cNvSpPr txBox="1">
              <a:spLocks/>
            </p:cNvSpPr>
            <p:nvPr/>
          </p:nvSpPr>
          <p:spPr bwMode="auto">
            <a:xfrm>
              <a:off x="6594993" y="6237312"/>
              <a:ext cx="2547938"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None/>
              </a:pPr>
              <a:r>
                <a:rPr lang="tr-TR" sz="2000" dirty="0" smtClean="0">
                  <a:solidFill>
                    <a:srgbClr val="FFFFFF"/>
                  </a:solidFill>
                </a:rPr>
                <a:t>www.ie.sakarya.edu.tr</a:t>
              </a:r>
              <a:endParaRPr lang="tr-TR" sz="2000" dirty="0">
                <a:solidFill>
                  <a:srgbClr val="FFFFFF"/>
                </a:solidFill>
              </a:endParaRPr>
            </a:p>
          </p:txBody>
        </p:sp>
        <p:pic>
          <p:nvPicPr>
            <p:cNvPr id="4103" name="Picture 4" descr="saulogo_yatay2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536" y="6331562"/>
              <a:ext cx="2376264" cy="33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Başlık 9"/>
          <p:cNvSpPr>
            <a:spLocks noGrp="1"/>
          </p:cNvSpPr>
          <p:nvPr>
            <p:ph type="title"/>
          </p:nvPr>
        </p:nvSpPr>
        <p:spPr>
          <a:xfrm>
            <a:off x="179512" y="116632"/>
            <a:ext cx="8507288" cy="720080"/>
          </a:xfrm>
        </p:spPr>
        <p:txBody>
          <a:bodyPr/>
          <a:lstStyle/>
          <a:p>
            <a:r>
              <a:rPr lang="tr-TR" b="1" dirty="0" smtClean="0">
                <a:solidFill>
                  <a:schemeClr val="tx2">
                    <a:lumMod val="20000"/>
                    <a:lumOff val="80000"/>
                  </a:schemeClr>
                </a:solidFill>
              </a:rPr>
              <a:t>Mühendislik Fakültesinin Bölümleri</a:t>
            </a:r>
            <a:endParaRPr lang="tr-TR" b="1" dirty="0">
              <a:solidFill>
                <a:schemeClr val="tx2">
                  <a:lumMod val="20000"/>
                  <a:lumOff val="80000"/>
                </a:schemeClr>
              </a:solidFill>
            </a:endParaRPr>
          </a:p>
        </p:txBody>
      </p:sp>
      <p:sp>
        <p:nvSpPr>
          <p:cNvPr id="2" name="İçerik Yer Tutucusu 1"/>
          <p:cNvSpPr>
            <a:spLocks noGrp="1"/>
          </p:cNvSpPr>
          <p:nvPr>
            <p:ph idx="1"/>
          </p:nvPr>
        </p:nvSpPr>
        <p:spPr>
          <a:xfrm>
            <a:off x="457200" y="908720"/>
            <a:ext cx="8229600" cy="5049168"/>
          </a:xfrm>
        </p:spPr>
        <p:txBody>
          <a:bodyPr/>
          <a:lstStyle/>
          <a:p>
            <a:pPr marL="342000" indent="-342000"/>
            <a:r>
              <a:rPr lang="tr-TR" b="1" dirty="0" smtClean="0">
                <a:solidFill>
                  <a:schemeClr val="bg1"/>
                </a:solidFill>
              </a:rPr>
              <a:t>İnşaat </a:t>
            </a:r>
            <a:r>
              <a:rPr lang="tr-TR" b="1" dirty="0">
                <a:solidFill>
                  <a:schemeClr val="bg1"/>
                </a:solidFill>
              </a:rPr>
              <a:t>Mühendisliği </a:t>
            </a:r>
            <a:r>
              <a:rPr lang="tr-TR" b="1" dirty="0" smtClean="0">
                <a:solidFill>
                  <a:schemeClr val="bg1"/>
                </a:solidFill>
              </a:rPr>
              <a:t>Bölümü</a:t>
            </a:r>
          </a:p>
          <a:p>
            <a:pPr marL="342000" indent="-342000"/>
            <a:r>
              <a:rPr lang="tr-TR" b="1" dirty="0" smtClean="0">
                <a:solidFill>
                  <a:schemeClr val="bg1"/>
                </a:solidFill>
              </a:rPr>
              <a:t>Makine </a:t>
            </a:r>
            <a:r>
              <a:rPr lang="tr-TR" b="1" dirty="0">
                <a:solidFill>
                  <a:schemeClr val="bg1"/>
                </a:solidFill>
              </a:rPr>
              <a:t>Mühendisliği Bölümü</a:t>
            </a:r>
          </a:p>
          <a:p>
            <a:pPr marL="342000" indent="-342000"/>
            <a:r>
              <a:rPr lang="tr-TR" b="1" dirty="0" smtClean="0">
                <a:solidFill>
                  <a:schemeClr val="bg1"/>
                </a:solidFill>
              </a:rPr>
              <a:t>Endüstri  </a:t>
            </a:r>
            <a:r>
              <a:rPr lang="tr-TR" b="1" dirty="0">
                <a:solidFill>
                  <a:schemeClr val="bg1"/>
                </a:solidFill>
              </a:rPr>
              <a:t>Mühendisliği Bölümü</a:t>
            </a:r>
          </a:p>
          <a:p>
            <a:pPr marL="342000" indent="-342000"/>
            <a:r>
              <a:rPr lang="tr-TR" b="1" dirty="0">
                <a:solidFill>
                  <a:schemeClr val="bg1"/>
                </a:solidFill>
              </a:rPr>
              <a:t>Elektrik Elektronik Mühendisliği </a:t>
            </a:r>
            <a:r>
              <a:rPr lang="tr-TR" b="1" dirty="0" smtClean="0">
                <a:solidFill>
                  <a:schemeClr val="bg1"/>
                </a:solidFill>
              </a:rPr>
              <a:t>Bölümü</a:t>
            </a:r>
          </a:p>
          <a:p>
            <a:pPr marL="342000" indent="-342000"/>
            <a:r>
              <a:rPr lang="tr-TR" b="1" dirty="0" err="1" smtClean="0">
                <a:solidFill>
                  <a:schemeClr val="bg1"/>
                </a:solidFill>
              </a:rPr>
              <a:t>Metalurji</a:t>
            </a:r>
            <a:r>
              <a:rPr lang="tr-TR" b="1" dirty="0" smtClean="0">
                <a:solidFill>
                  <a:schemeClr val="bg1"/>
                </a:solidFill>
              </a:rPr>
              <a:t> ve Malzeme </a:t>
            </a:r>
            <a:r>
              <a:rPr lang="tr-TR" b="1" dirty="0">
                <a:solidFill>
                  <a:schemeClr val="bg1"/>
                </a:solidFill>
              </a:rPr>
              <a:t>Mühendisliği </a:t>
            </a:r>
            <a:r>
              <a:rPr lang="tr-TR" b="1" dirty="0" smtClean="0">
                <a:solidFill>
                  <a:schemeClr val="bg1"/>
                </a:solidFill>
              </a:rPr>
              <a:t>Bölümü</a:t>
            </a:r>
          </a:p>
          <a:p>
            <a:pPr marL="342000" indent="-342000"/>
            <a:r>
              <a:rPr lang="tr-TR" b="1" dirty="0" smtClean="0">
                <a:solidFill>
                  <a:schemeClr val="bg1"/>
                </a:solidFill>
              </a:rPr>
              <a:t>Çevre Mühendisliği Bölümü</a:t>
            </a:r>
            <a:endParaRPr lang="tr-TR" b="1" dirty="0">
              <a:solidFill>
                <a:schemeClr val="bg1"/>
              </a:solidFill>
            </a:endParaRPr>
          </a:p>
          <a:p>
            <a:pPr marL="342000" indent="-342000"/>
            <a:r>
              <a:rPr lang="tr-TR" b="1" dirty="0" smtClean="0">
                <a:solidFill>
                  <a:schemeClr val="bg1"/>
                </a:solidFill>
              </a:rPr>
              <a:t>Gıda </a:t>
            </a:r>
            <a:r>
              <a:rPr lang="tr-TR" b="1" dirty="0">
                <a:solidFill>
                  <a:schemeClr val="bg1"/>
                </a:solidFill>
              </a:rPr>
              <a:t>Mühendisliği Bölümü</a:t>
            </a:r>
          </a:p>
          <a:p>
            <a:pPr marL="342000" indent="-342000"/>
            <a:r>
              <a:rPr lang="tr-TR" b="1" dirty="0" smtClean="0">
                <a:solidFill>
                  <a:schemeClr val="bg1"/>
                </a:solidFill>
              </a:rPr>
              <a:t>Jeofizik  </a:t>
            </a:r>
            <a:r>
              <a:rPr lang="tr-TR" b="1" dirty="0">
                <a:solidFill>
                  <a:schemeClr val="bg1"/>
                </a:solidFill>
              </a:rPr>
              <a:t>Mühendisliği Bölümü</a:t>
            </a:r>
          </a:p>
          <a:p>
            <a:pPr marL="342000" indent="-342000"/>
            <a:endParaRPr lang="tr-TR" b="1" dirty="0">
              <a:solidFill>
                <a:schemeClr val="bg1"/>
              </a:solidFill>
            </a:endParaRPr>
          </a:p>
          <a:p>
            <a:pPr marL="342000" indent="-342000"/>
            <a:endParaRPr lang="tr-TR" dirty="0" smtClean="0">
              <a:solidFill>
                <a:schemeClr val="bg1"/>
              </a:solidFill>
            </a:endParaRPr>
          </a:p>
        </p:txBody>
      </p:sp>
    </p:spTree>
    <p:extLst>
      <p:ext uri="{BB962C8B-B14F-4D97-AF65-F5344CB8AC3E}">
        <p14:creationId xmlns:p14="http://schemas.microsoft.com/office/powerpoint/2010/main" val="3482194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up 1"/>
          <p:cNvGrpSpPr>
            <a:grpSpLocks/>
          </p:cNvGrpSpPr>
          <p:nvPr/>
        </p:nvGrpSpPr>
        <p:grpSpPr bwMode="auto">
          <a:xfrm>
            <a:off x="0" y="5957888"/>
            <a:ext cx="9144000" cy="711200"/>
            <a:chOff x="0" y="5958222"/>
            <a:chExt cx="9144000" cy="711138"/>
          </a:xfrm>
        </p:grpSpPr>
        <p:pic>
          <p:nvPicPr>
            <p:cNvPr id="4101" name="Resim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58222"/>
              <a:ext cx="9144000" cy="135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Alt Başlık 2"/>
            <p:cNvSpPr txBox="1">
              <a:spLocks/>
            </p:cNvSpPr>
            <p:nvPr/>
          </p:nvSpPr>
          <p:spPr bwMode="auto">
            <a:xfrm>
              <a:off x="6594993" y="6237312"/>
              <a:ext cx="2547938"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None/>
              </a:pPr>
              <a:r>
                <a:rPr lang="tr-TR" sz="2000" dirty="0" smtClean="0">
                  <a:solidFill>
                    <a:srgbClr val="FFFFFF"/>
                  </a:solidFill>
                </a:rPr>
                <a:t>www.ie.sakarya.edu.tr</a:t>
              </a:r>
              <a:endParaRPr lang="tr-TR" sz="2000" dirty="0">
                <a:solidFill>
                  <a:srgbClr val="FFFFFF"/>
                </a:solidFill>
              </a:endParaRPr>
            </a:p>
          </p:txBody>
        </p:sp>
        <p:pic>
          <p:nvPicPr>
            <p:cNvPr id="4103" name="Picture 4" descr="saulogo_yatay2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536" y="6331562"/>
              <a:ext cx="2376264" cy="33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Başlık 9"/>
          <p:cNvSpPr>
            <a:spLocks noGrp="1"/>
          </p:cNvSpPr>
          <p:nvPr>
            <p:ph type="title"/>
          </p:nvPr>
        </p:nvSpPr>
        <p:spPr/>
        <p:txBody>
          <a:bodyPr/>
          <a:lstStyle/>
          <a:p>
            <a:r>
              <a:rPr lang="tr-TR" b="1" dirty="0" smtClean="0">
                <a:solidFill>
                  <a:schemeClr val="tx2">
                    <a:lumMod val="20000"/>
                    <a:lumOff val="80000"/>
                  </a:schemeClr>
                </a:solidFill>
              </a:rPr>
              <a:t>Bölüm Yönetimi</a:t>
            </a:r>
            <a:endParaRPr lang="tr-TR" b="1" dirty="0">
              <a:solidFill>
                <a:schemeClr val="tx2">
                  <a:lumMod val="20000"/>
                  <a:lumOff val="80000"/>
                </a:schemeClr>
              </a:solidFill>
            </a:endParaRPr>
          </a:p>
        </p:txBody>
      </p:sp>
      <p:pic>
        <p:nvPicPr>
          <p:cNvPr id="7" name="İçerik Yer Tutucusu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57200" y="1772816"/>
            <a:ext cx="8229600" cy="3391382"/>
          </a:xfrm>
        </p:spPr>
      </p:pic>
    </p:spTree>
    <p:extLst>
      <p:ext uri="{BB962C8B-B14F-4D97-AF65-F5344CB8AC3E}">
        <p14:creationId xmlns:p14="http://schemas.microsoft.com/office/powerpoint/2010/main" val="173125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up 1"/>
          <p:cNvGrpSpPr>
            <a:grpSpLocks/>
          </p:cNvGrpSpPr>
          <p:nvPr/>
        </p:nvGrpSpPr>
        <p:grpSpPr bwMode="auto">
          <a:xfrm>
            <a:off x="0" y="5957888"/>
            <a:ext cx="9144000" cy="711200"/>
            <a:chOff x="0" y="5958222"/>
            <a:chExt cx="9144000" cy="711138"/>
          </a:xfrm>
        </p:grpSpPr>
        <p:pic>
          <p:nvPicPr>
            <p:cNvPr id="4101" name="Resim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58222"/>
              <a:ext cx="9144000" cy="135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Alt Başlık 2"/>
            <p:cNvSpPr txBox="1">
              <a:spLocks/>
            </p:cNvSpPr>
            <p:nvPr/>
          </p:nvSpPr>
          <p:spPr bwMode="auto">
            <a:xfrm>
              <a:off x="6594993" y="6237312"/>
              <a:ext cx="2547938"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None/>
              </a:pPr>
              <a:r>
                <a:rPr lang="tr-TR" sz="2000" dirty="0" smtClean="0">
                  <a:solidFill>
                    <a:srgbClr val="FFFFFF"/>
                  </a:solidFill>
                </a:rPr>
                <a:t>www.ie.sakarya.edu.tr</a:t>
              </a:r>
              <a:endParaRPr lang="tr-TR" sz="2000" dirty="0">
                <a:solidFill>
                  <a:srgbClr val="FFFFFF"/>
                </a:solidFill>
              </a:endParaRPr>
            </a:p>
          </p:txBody>
        </p:sp>
        <p:pic>
          <p:nvPicPr>
            <p:cNvPr id="4103" name="Picture 4" descr="saulogo_yatay2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536" y="6331562"/>
              <a:ext cx="2376264" cy="33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Başlık 9"/>
          <p:cNvSpPr>
            <a:spLocks noGrp="1"/>
          </p:cNvSpPr>
          <p:nvPr>
            <p:ph type="title"/>
          </p:nvPr>
        </p:nvSpPr>
        <p:spPr/>
        <p:txBody>
          <a:bodyPr/>
          <a:lstStyle/>
          <a:p>
            <a:r>
              <a:rPr lang="tr-TR" b="1" dirty="0" smtClean="0">
                <a:solidFill>
                  <a:schemeClr val="tx2">
                    <a:lumMod val="20000"/>
                    <a:lumOff val="80000"/>
                  </a:schemeClr>
                </a:solidFill>
              </a:rPr>
              <a:t>Öğretim Üyelerimiz</a:t>
            </a:r>
            <a:endParaRPr lang="tr-TR" b="1" dirty="0">
              <a:solidFill>
                <a:schemeClr val="tx2">
                  <a:lumMod val="20000"/>
                  <a:lumOff val="80000"/>
                </a:schemeClr>
              </a:solidFill>
            </a:endParaRPr>
          </a:p>
        </p:txBody>
      </p:sp>
      <p:sp>
        <p:nvSpPr>
          <p:cNvPr id="2" name="İçerik Yer Tutucusu 1"/>
          <p:cNvSpPr>
            <a:spLocks noGrp="1"/>
          </p:cNvSpPr>
          <p:nvPr>
            <p:ph idx="1"/>
          </p:nvPr>
        </p:nvSpPr>
        <p:spPr/>
        <p:txBody>
          <a:bodyPr/>
          <a:lstStyle/>
          <a:p>
            <a:pPr marL="342000" indent="-342000"/>
            <a:r>
              <a:rPr lang="tr-TR" dirty="0" smtClean="0">
                <a:solidFill>
                  <a:schemeClr val="bg1"/>
                </a:solidFill>
              </a:rPr>
              <a:t>Bölümümüz bünyesinde 46 öğretim elemanı görev yapmaktadır:</a:t>
            </a:r>
          </a:p>
          <a:p>
            <a:pPr marL="742050" lvl="1" indent="-342000"/>
            <a:r>
              <a:rPr lang="tr-TR" dirty="0">
                <a:solidFill>
                  <a:schemeClr val="bg1"/>
                </a:solidFill>
              </a:rPr>
              <a:t>5</a:t>
            </a:r>
            <a:r>
              <a:rPr lang="tr-TR" dirty="0" smtClean="0">
                <a:solidFill>
                  <a:schemeClr val="bg1"/>
                </a:solidFill>
              </a:rPr>
              <a:t> profesör </a:t>
            </a:r>
          </a:p>
          <a:p>
            <a:pPr marL="742050" lvl="1" indent="-342000"/>
            <a:r>
              <a:rPr lang="tr-TR" dirty="0">
                <a:solidFill>
                  <a:schemeClr val="bg1"/>
                </a:solidFill>
              </a:rPr>
              <a:t>5</a:t>
            </a:r>
            <a:r>
              <a:rPr lang="tr-TR" dirty="0" smtClean="0">
                <a:solidFill>
                  <a:schemeClr val="bg1"/>
                </a:solidFill>
              </a:rPr>
              <a:t> doçent</a:t>
            </a:r>
          </a:p>
          <a:p>
            <a:pPr marL="742050" lvl="1" indent="-342000"/>
            <a:r>
              <a:rPr lang="tr-TR" dirty="0" smtClean="0">
                <a:solidFill>
                  <a:schemeClr val="bg1"/>
                </a:solidFill>
              </a:rPr>
              <a:t>18 yardımcı doçent</a:t>
            </a:r>
          </a:p>
          <a:p>
            <a:pPr marL="742050" lvl="1" indent="-342000"/>
            <a:r>
              <a:rPr lang="tr-TR" dirty="0" smtClean="0">
                <a:solidFill>
                  <a:schemeClr val="bg1"/>
                </a:solidFill>
              </a:rPr>
              <a:t>1 öğretim görevlisi</a:t>
            </a:r>
          </a:p>
          <a:p>
            <a:pPr marL="742050" lvl="1" indent="-342000"/>
            <a:r>
              <a:rPr lang="tr-TR" dirty="0" smtClean="0">
                <a:solidFill>
                  <a:schemeClr val="bg1"/>
                </a:solidFill>
              </a:rPr>
              <a:t>17 araştırma görevlisi </a:t>
            </a:r>
          </a:p>
          <a:p>
            <a:pPr marL="742050" lvl="1" indent="-342000"/>
            <a:r>
              <a:rPr lang="tr-TR" dirty="0">
                <a:solidFill>
                  <a:schemeClr val="bg1"/>
                </a:solidFill>
              </a:rPr>
              <a:t>1</a:t>
            </a:r>
            <a:r>
              <a:rPr lang="tr-TR" dirty="0" smtClean="0">
                <a:solidFill>
                  <a:schemeClr val="bg1"/>
                </a:solidFill>
              </a:rPr>
              <a:t> uzman</a:t>
            </a:r>
          </a:p>
        </p:txBody>
      </p:sp>
    </p:spTree>
    <p:extLst>
      <p:ext uri="{BB962C8B-B14F-4D97-AF65-F5344CB8AC3E}">
        <p14:creationId xmlns:p14="http://schemas.microsoft.com/office/powerpoint/2010/main" val="40279465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up 1"/>
          <p:cNvGrpSpPr>
            <a:grpSpLocks/>
          </p:cNvGrpSpPr>
          <p:nvPr/>
        </p:nvGrpSpPr>
        <p:grpSpPr bwMode="auto">
          <a:xfrm>
            <a:off x="0" y="5957888"/>
            <a:ext cx="9144000" cy="711200"/>
            <a:chOff x="0" y="5958222"/>
            <a:chExt cx="9144000" cy="711138"/>
          </a:xfrm>
        </p:grpSpPr>
        <p:pic>
          <p:nvPicPr>
            <p:cNvPr id="4101" name="Resim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58222"/>
              <a:ext cx="9144000" cy="135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Alt Başlık 2"/>
            <p:cNvSpPr txBox="1">
              <a:spLocks/>
            </p:cNvSpPr>
            <p:nvPr/>
          </p:nvSpPr>
          <p:spPr bwMode="auto">
            <a:xfrm>
              <a:off x="6594993" y="6237312"/>
              <a:ext cx="2547938"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None/>
              </a:pPr>
              <a:r>
                <a:rPr lang="tr-TR" sz="2000" dirty="0" smtClean="0">
                  <a:solidFill>
                    <a:srgbClr val="FFFFFF"/>
                  </a:solidFill>
                </a:rPr>
                <a:t>www.ie.sakarya.edu.tr</a:t>
              </a:r>
              <a:endParaRPr lang="tr-TR" sz="2000" dirty="0">
                <a:solidFill>
                  <a:srgbClr val="FFFFFF"/>
                </a:solidFill>
              </a:endParaRPr>
            </a:p>
          </p:txBody>
        </p:sp>
        <p:pic>
          <p:nvPicPr>
            <p:cNvPr id="4103" name="Picture 4" descr="saulogo_yatay2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536" y="6331562"/>
              <a:ext cx="2376264" cy="33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Başlık 9"/>
          <p:cNvSpPr>
            <a:spLocks noGrp="1"/>
          </p:cNvSpPr>
          <p:nvPr>
            <p:ph type="title"/>
          </p:nvPr>
        </p:nvSpPr>
        <p:spPr/>
        <p:txBody>
          <a:bodyPr/>
          <a:lstStyle/>
          <a:p>
            <a:r>
              <a:rPr lang="tr-TR" b="1" dirty="0" smtClean="0">
                <a:solidFill>
                  <a:schemeClr val="tx2">
                    <a:lumMod val="20000"/>
                    <a:lumOff val="80000"/>
                  </a:schemeClr>
                </a:solidFill>
              </a:rPr>
              <a:t>Öğrenci Sayılarımız</a:t>
            </a:r>
            <a:endParaRPr lang="tr-TR" b="1" dirty="0">
              <a:solidFill>
                <a:schemeClr val="tx2">
                  <a:lumMod val="20000"/>
                  <a:lumOff val="80000"/>
                </a:schemeClr>
              </a:solidFill>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880340031"/>
              </p:ext>
            </p:extLst>
          </p:nvPr>
        </p:nvGraphicFramePr>
        <p:xfrm>
          <a:off x="457200" y="1196748"/>
          <a:ext cx="8229600" cy="4320486"/>
        </p:xfrm>
        <a:graphic>
          <a:graphicData uri="http://schemas.openxmlformats.org/drawingml/2006/table">
            <a:tbl>
              <a:tblPr firstRow="1">
                <a:tableStyleId>{5C22544A-7EE6-4342-B048-85BDC9FD1C3A}</a:tableStyleId>
              </a:tblPr>
              <a:tblGrid>
                <a:gridCol w="3106688"/>
                <a:gridCol w="1152128"/>
                <a:gridCol w="1368152"/>
                <a:gridCol w="1231032"/>
                <a:gridCol w="1371600"/>
              </a:tblGrid>
              <a:tr h="473046">
                <a:tc>
                  <a:txBody>
                    <a:bodyPr/>
                    <a:lstStyle/>
                    <a:p>
                      <a:r>
                        <a:rPr lang="tr-TR" sz="2400" dirty="0" smtClean="0"/>
                        <a:t>Öğrenim Türü</a:t>
                      </a:r>
                      <a:endParaRPr lang="tr-TR" sz="2400" dirty="0"/>
                    </a:p>
                  </a:txBody>
                  <a:tcPr/>
                </a:tc>
                <a:tc gridSpan="2">
                  <a:txBody>
                    <a:bodyPr/>
                    <a:lstStyle/>
                    <a:p>
                      <a:pPr algn="ctr"/>
                      <a:r>
                        <a:rPr lang="tr-TR" sz="2400" dirty="0" smtClean="0"/>
                        <a:t>Kız</a:t>
                      </a:r>
                      <a:endParaRPr lang="tr-TR" sz="2400" dirty="0"/>
                    </a:p>
                  </a:txBody>
                  <a:tcPr/>
                </a:tc>
                <a:tc hMerge="1">
                  <a:txBody>
                    <a:bodyPr/>
                    <a:lstStyle/>
                    <a:p>
                      <a:endParaRPr lang="tr-TR"/>
                    </a:p>
                  </a:txBody>
                  <a:tcPr/>
                </a:tc>
                <a:tc gridSpan="2">
                  <a:txBody>
                    <a:bodyPr/>
                    <a:lstStyle/>
                    <a:p>
                      <a:pPr algn="ctr"/>
                      <a:r>
                        <a:rPr lang="tr-TR" sz="2400" dirty="0" smtClean="0"/>
                        <a:t>Erkek</a:t>
                      </a:r>
                      <a:endParaRPr lang="tr-TR" sz="2400" dirty="0"/>
                    </a:p>
                  </a:txBody>
                  <a:tcPr/>
                </a:tc>
                <a:tc hMerge="1">
                  <a:txBody>
                    <a:bodyPr/>
                    <a:lstStyle/>
                    <a:p>
                      <a:endParaRPr lang="tr-TR"/>
                    </a:p>
                  </a:txBody>
                  <a:tcPr/>
                </a:tc>
              </a:tr>
              <a:tr h="473046">
                <a:tc>
                  <a:txBody>
                    <a:bodyPr/>
                    <a:lstStyle/>
                    <a:p>
                      <a:pPr marL="457200" indent="-457200">
                        <a:buAutoNum type="arabicPeriod"/>
                      </a:pPr>
                      <a:r>
                        <a:rPr lang="tr-TR" sz="2400" dirty="0" smtClean="0"/>
                        <a:t>Öğretim( 569)</a:t>
                      </a:r>
                      <a:endParaRPr lang="tr-TR" sz="2400" dirty="0"/>
                    </a:p>
                  </a:txBody>
                  <a:tcPr/>
                </a:tc>
                <a:tc gridSpan="2">
                  <a:txBody>
                    <a:bodyPr/>
                    <a:lstStyle/>
                    <a:p>
                      <a:pPr algn="ctr"/>
                      <a:r>
                        <a:rPr lang="tr-TR" sz="2400" dirty="0" smtClean="0"/>
                        <a:t>332</a:t>
                      </a:r>
                      <a:endParaRPr lang="tr-TR" sz="2400" dirty="0"/>
                    </a:p>
                  </a:txBody>
                  <a:tcPr/>
                </a:tc>
                <a:tc hMerge="1">
                  <a:txBody>
                    <a:bodyPr/>
                    <a:lstStyle/>
                    <a:p>
                      <a:endParaRPr lang="tr-TR"/>
                    </a:p>
                  </a:txBody>
                  <a:tcPr/>
                </a:tc>
                <a:tc gridSpan="2">
                  <a:txBody>
                    <a:bodyPr/>
                    <a:lstStyle/>
                    <a:p>
                      <a:pPr algn="ctr"/>
                      <a:r>
                        <a:rPr lang="tr-TR" sz="2400" dirty="0" smtClean="0"/>
                        <a:t>237</a:t>
                      </a:r>
                      <a:endParaRPr lang="tr-TR" sz="2400" dirty="0"/>
                    </a:p>
                  </a:txBody>
                  <a:tcPr/>
                </a:tc>
                <a:tc hMerge="1">
                  <a:txBody>
                    <a:bodyPr/>
                    <a:lstStyle/>
                    <a:p>
                      <a:endParaRPr lang="tr-TR"/>
                    </a:p>
                  </a:txBody>
                  <a:tcPr/>
                </a:tc>
              </a:tr>
              <a:tr h="473046">
                <a:tc>
                  <a:txBody>
                    <a:bodyPr/>
                    <a:lstStyle/>
                    <a:p>
                      <a:r>
                        <a:rPr lang="tr-TR" sz="2400" dirty="0" smtClean="0"/>
                        <a:t>2.   Öğretim( 568)</a:t>
                      </a:r>
                      <a:endParaRPr lang="tr-TR" sz="2400" dirty="0"/>
                    </a:p>
                  </a:txBody>
                  <a:tcPr/>
                </a:tc>
                <a:tc gridSpan="2">
                  <a:txBody>
                    <a:bodyPr/>
                    <a:lstStyle/>
                    <a:p>
                      <a:pPr algn="ctr"/>
                      <a:r>
                        <a:rPr lang="tr-TR" sz="2400" dirty="0" smtClean="0"/>
                        <a:t>315</a:t>
                      </a:r>
                      <a:endParaRPr lang="tr-TR" sz="2400" dirty="0"/>
                    </a:p>
                  </a:txBody>
                  <a:tcPr/>
                </a:tc>
                <a:tc hMerge="1">
                  <a:txBody>
                    <a:bodyPr/>
                    <a:lstStyle/>
                    <a:p>
                      <a:endParaRPr lang="tr-TR"/>
                    </a:p>
                  </a:txBody>
                  <a:tcPr/>
                </a:tc>
                <a:tc gridSpan="2">
                  <a:txBody>
                    <a:bodyPr/>
                    <a:lstStyle/>
                    <a:p>
                      <a:pPr algn="ctr"/>
                      <a:r>
                        <a:rPr lang="tr-TR" sz="2400" dirty="0" smtClean="0"/>
                        <a:t>253</a:t>
                      </a:r>
                      <a:endParaRPr lang="tr-TR" sz="2400" dirty="0"/>
                    </a:p>
                  </a:txBody>
                  <a:tcPr/>
                </a:tc>
                <a:tc hMerge="1">
                  <a:txBody>
                    <a:bodyPr/>
                    <a:lstStyle/>
                    <a:p>
                      <a:endParaRPr lang="tr-TR"/>
                    </a:p>
                  </a:txBody>
                  <a:tcPr/>
                </a:tc>
              </a:tr>
              <a:tr h="473046">
                <a:tc>
                  <a:txBody>
                    <a:bodyPr/>
                    <a:lstStyle/>
                    <a:p>
                      <a:r>
                        <a:rPr lang="tr-TR" sz="2400" dirty="0" smtClean="0"/>
                        <a:t>Karma Öğretim(150)</a:t>
                      </a:r>
                      <a:endParaRPr lang="tr-TR" sz="2400" dirty="0"/>
                    </a:p>
                  </a:txBody>
                  <a:tcPr/>
                </a:tc>
                <a:tc gridSpan="2">
                  <a:txBody>
                    <a:bodyPr/>
                    <a:lstStyle/>
                    <a:p>
                      <a:pPr algn="ctr"/>
                      <a:r>
                        <a:rPr lang="tr-TR" sz="2400" dirty="0" smtClean="0"/>
                        <a:t>37</a:t>
                      </a:r>
                      <a:endParaRPr lang="tr-TR" sz="2400" dirty="0"/>
                    </a:p>
                  </a:txBody>
                  <a:tcPr/>
                </a:tc>
                <a:tc hMerge="1">
                  <a:txBody>
                    <a:bodyPr/>
                    <a:lstStyle/>
                    <a:p>
                      <a:endParaRPr lang="tr-TR"/>
                    </a:p>
                  </a:txBody>
                  <a:tcPr/>
                </a:tc>
                <a:tc gridSpan="2">
                  <a:txBody>
                    <a:bodyPr/>
                    <a:lstStyle/>
                    <a:p>
                      <a:pPr algn="ctr"/>
                      <a:r>
                        <a:rPr lang="tr-TR" sz="2400" dirty="0" smtClean="0"/>
                        <a:t>113</a:t>
                      </a:r>
                      <a:endParaRPr lang="tr-TR" sz="2400" dirty="0"/>
                    </a:p>
                  </a:txBody>
                  <a:tcPr/>
                </a:tc>
                <a:tc hMerge="1">
                  <a:txBody>
                    <a:bodyPr/>
                    <a:lstStyle/>
                    <a:p>
                      <a:endParaRPr lang="tr-TR"/>
                    </a:p>
                  </a:txBody>
                  <a:tcPr/>
                </a:tc>
              </a:tr>
              <a:tr h="536118">
                <a:tc>
                  <a:txBody>
                    <a:bodyPr/>
                    <a:lstStyle/>
                    <a:p>
                      <a:r>
                        <a:rPr lang="tr-TR" sz="2400" dirty="0" smtClean="0"/>
                        <a:t>Lisans Toplam</a:t>
                      </a:r>
                      <a:endParaRPr lang="tr-TR" sz="2400" dirty="0"/>
                    </a:p>
                  </a:txBody>
                  <a:tcPr/>
                </a:tc>
                <a:tc>
                  <a:txBody>
                    <a:bodyPr/>
                    <a:lstStyle/>
                    <a:p>
                      <a:pPr algn="ctr"/>
                      <a:r>
                        <a:rPr lang="tr-TR" sz="2400" dirty="0" smtClean="0"/>
                        <a:t>684</a:t>
                      </a:r>
                      <a:endParaRPr lang="tr-TR" sz="2400" b="0" dirty="0"/>
                    </a:p>
                  </a:txBody>
                  <a:tcPr/>
                </a:tc>
                <a:tc>
                  <a:txBody>
                    <a:bodyPr/>
                    <a:lstStyle/>
                    <a:p>
                      <a:pPr algn="ctr"/>
                      <a:r>
                        <a:rPr lang="tr-TR" sz="2400" b="0" dirty="0" smtClean="0"/>
                        <a:t>(% 53)</a:t>
                      </a:r>
                      <a:endParaRPr lang="tr-TR" sz="2400" b="0" dirty="0"/>
                    </a:p>
                  </a:txBody>
                  <a:tcPr/>
                </a:tc>
                <a:tc>
                  <a:txBody>
                    <a:bodyPr/>
                    <a:lstStyle/>
                    <a:p>
                      <a:pPr algn="ctr"/>
                      <a:r>
                        <a:rPr lang="tr-TR" sz="2400" dirty="0" smtClean="0"/>
                        <a:t>603</a:t>
                      </a:r>
                      <a:endParaRPr lang="tr-TR" sz="2400" dirty="0"/>
                    </a:p>
                  </a:txBody>
                  <a:tcPr/>
                </a:tc>
                <a:tc>
                  <a:txBody>
                    <a:bodyPr/>
                    <a:lstStyle/>
                    <a:p>
                      <a:pPr algn="ctr"/>
                      <a:r>
                        <a:rPr lang="tr-TR" sz="2800" dirty="0" smtClean="0"/>
                        <a:t>(% 47)</a:t>
                      </a:r>
                      <a:endParaRPr lang="tr-TR" sz="2800" dirty="0"/>
                    </a:p>
                  </a:txBody>
                  <a:tcPr/>
                </a:tc>
              </a:tr>
              <a:tr h="473046">
                <a:tc>
                  <a:txBody>
                    <a:bodyPr/>
                    <a:lstStyle/>
                    <a:p>
                      <a:r>
                        <a:rPr lang="tr-TR" sz="2400" b="1" dirty="0" smtClean="0"/>
                        <a:t>Lisans</a:t>
                      </a:r>
                      <a:r>
                        <a:rPr lang="tr-TR" sz="2400" b="1" baseline="0" dirty="0" smtClean="0"/>
                        <a:t> </a:t>
                      </a:r>
                      <a:r>
                        <a:rPr lang="tr-TR" sz="2400" b="1" dirty="0" smtClean="0"/>
                        <a:t>Toplam</a:t>
                      </a:r>
                      <a:endParaRPr lang="tr-TR" sz="2400" b="1" dirty="0"/>
                    </a:p>
                  </a:txBody>
                  <a:tcPr/>
                </a:tc>
                <a:tc gridSpan="4">
                  <a:txBody>
                    <a:bodyPr/>
                    <a:lstStyle/>
                    <a:p>
                      <a:pPr algn="ctr"/>
                      <a:r>
                        <a:rPr lang="tr-TR" sz="2400" b="1" dirty="0" smtClean="0"/>
                        <a:t>1287</a:t>
                      </a:r>
                      <a:endParaRPr lang="tr-TR" sz="2400" b="1" dirty="0"/>
                    </a:p>
                  </a:txBody>
                  <a:tcPr/>
                </a:tc>
                <a:tc hMerge="1">
                  <a:txBody>
                    <a:bodyPr/>
                    <a:lstStyle/>
                    <a:p>
                      <a:endParaRPr lang="tr-TR"/>
                    </a:p>
                  </a:txBody>
                  <a:tcPr/>
                </a:tc>
                <a:tc hMerge="1">
                  <a:txBody>
                    <a:bodyPr/>
                    <a:lstStyle/>
                    <a:p>
                      <a:endParaRPr lang="tr-TR" dirty="0"/>
                    </a:p>
                  </a:txBody>
                  <a:tcPr/>
                </a:tc>
                <a:tc hMerge="1">
                  <a:txBody>
                    <a:bodyPr/>
                    <a:lstStyle/>
                    <a:p>
                      <a:endParaRPr lang="tr-TR"/>
                    </a:p>
                  </a:txBody>
                  <a:tcPr/>
                </a:tc>
              </a:tr>
              <a:tr h="473046">
                <a:tc>
                  <a:txBody>
                    <a:bodyPr/>
                    <a:lstStyle/>
                    <a:p>
                      <a:r>
                        <a:rPr lang="tr-TR" sz="2400" b="0" dirty="0" smtClean="0"/>
                        <a:t>Yüksek Lisans (Örgün)</a:t>
                      </a:r>
                      <a:endParaRPr lang="tr-TR" sz="2400" b="0" dirty="0"/>
                    </a:p>
                  </a:txBody>
                  <a:tcPr/>
                </a:tc>
                <a:tc gridSpan="4">
                  <a:txBody>
                    <a:bodyPr/>
                    <a:lstStyle/>
                    <a:p>
                      <a:pPr algn="ctr"/>
                      <a:r>
                        <a:rPr lang="tr-TR" sz="2400" b="0" dirty="0" smtClean="0"/>
                        <a:t>158</a:t>
                      </a:r>
                      <a:endParaRPr lang="tr-TR" sz="2400" b="0" dirty="0"/>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73046">
                <a:tc>
                  <a:txBody>
                    <a:bodyPr/>
                    <a:lstStyle/>
                    <a:p>
                      <a:r>
                        <a:rPr lang="tr-TR" sz="2400" b="0" dirty="0" err="1" smtClean="0"/>
                        <a:t>Y</a:t>
                      </a:r>
                      <a:r>
                        <a:rPr lang="tr-TR" sz="2400" b="0" baseline="0" dirty="0" err="1" smtClean="0"/>
                        <a:t>Lisans</a:t>
                      </a:r>
                      <a:r>
                        <a:rPr lang="tr-TR" sz="2400" b="0" baseline="0" dirty="0" smtClean="0"/>
                        <a:t>(Uzaktan+ 2.Öğ)</a:t>
                      </a:r>
                      <a:endParaRPr lang="tr-TR" sz="2400" b="0" dirty="0"/>
                    </a:p>
                  </a:txBody>
                  <a:tcPr/>
                </a:tc>
                <a:tc gridSpan="4">
                  <a:txBody>
                    <a:bodyPr/>
                    <a:lstStyle/>
                    <a:p>
                      <a:pPr algn="ctr"/>
                      <a:r>
                        <a:rPr lang="tr-TR" sz="2400" b="0" dirty="0" smtClean="0"/>
                        <a:t>418+109</a:t>
                      </a:r>
                      <a:endParaRPr lang="tr-TR" sz="2400" b="0" dirty="0"/>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73046">
                <a:tc>
                  <a:txBody>
                    <a:bodyPr/>
                    <a:lstStyle/>
                    <a:p>
                      <a:r>
                        <a:rPr lang="tr-TR" sz="2400" b="0" dirty="0" smtClean="0"/>
                        <a:t>Doktora</a:t>
                      </a:r>
                      <a:endParaRPr lang="tr-TR" sz="2400" b="0" dirty="0"/>
                    </a:p>
                  </a:txBody>
                  <a:tcPr/>
                </a:tc>
                <a:tc gridSpan="4">
                  <a:txBody>
                    <a:bodyPr/>
                    <a:lstStyle/>
                    <a:p>
                      <a:pPr algn="ctr"/>
                      <a:r>
                        <a:rPr lang="tr-TR" sz="2400" b="0" dirty="0" smtClean="0"/>
                        <a:t>  60</a:t>
                      </a:r>
                      <a:endParaRPr lang="tr-TR" sz="2400" b="0" dirty="0"/>
                    </a:p>
                  </a:txBody>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Tree>
    <p:extLst>
      <p:ext uri="{BB962C8B-B14F-4D97-AF65-F5344CB8AC3E}">
        <p14:creationId xmlns:p14="http://schemas.microsoft.com/office/powerpoint/2010/main" val="28437458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up 1"/>
          <p:cNvGrpSpPr>
            <a:grpSpLocks/>
          </p:cNvGrpSpPr>
          <p:nvPr/>
        </p:nvGrpSpPr>
        <p:grpSpPr bwMode="auto">
          <a:xfrm>
            <a:off x="0" y="5957888"/>
            <a:ext cx="9144000" cy="711200"/>
            <a:chOff x="0" y="5958222"/>
            <a:chExt cx="9144000" cy="711138"/>
          </a:xfrm>
        </p:grpSpPr>
        <p:pic>
          <p:nvPicPr>
            <p:cNvPr id="4101" name="Resim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58222"/>
              <a:ext cx="9144000" cy="135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Alt Başlık 2"/>
            <p:cNvSpPr txBox="1">
              <a:spLocks/>
            </p:cNvSpPr>
            <p:nvPr/>
          </p:nvSpPr>
          <p:spPr bwMode="auto">
            <a:xfrm>
              <a:off x="6594993" y="6237312"/>
              <a:ext cx="2547938"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None/>
              </a:pPr>
              <a:r>
                <a:rPr lang="tr-TR" sz="2000" dirty="0" smtClean="0">
                  <a:solidFill>
                    <a:srgbClr val="FFFFFF"/>
                  </a:solidFill>
                </a:rPr>
                <a:t>www.ie.sakarya.edu.tr</a:t>
              </a:r>
              <a:endParaRPr lang="tr-TR" sz="2000" dirty="0">
                <a:solidFill>
                  <a:srgbClr val="FFFFFF"/>
                </a:solidFill>
              </a:endParaRPr>
            </a:p>
          </p:txBody>
        </p:sp>
        <p:pic>
          <p:nvPicPr>
            <p:cNvPr id="4103" name="Picture 4" descr="saulogo_yatay2b.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536" y="6331562"/>
              <a:ext cx="2376264" cy="33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Başlık 9"/>
          <p:cNvSpPr>
            <a:spLocks noGrp="1"/>
          </p:cNvSpPr>
          <p:nvPr>
            <p:ph type="title"/>
          </p:nvPr>
        </p:nvSpPr>
        <p:spPr/>
        <p:txBody>
          <a:bodyPr/>
          <a:lstStyle/>
          <a:p>
            <a:r>
              <a:rPr lang="tr-TR" b="1" dirty="0" smtClean="0">
                <a:solidFill>
                  <a:schemeClr val="tx2">
                    <a:lumMod val="20000"/>
                    <a:lumOff val="80000"/>
                  </a:schemeClr>
                </a:solidFill>
              </a:rPr>
              <a:t>Uluslararası Akreditasyon</a:t>
            </a:r>
            <a:endParaRPr lang="tr-TR" b="1" dirty="0">
              <a:solidFill>
                <a:schemeClr val="tx2">
                  <a:lumMod val="20000"/>
                  <a:lumOff val="80000"/>
                </a:schemeClr>
              </a:solidFill>
            </a:endParaRPr>
          </a:p>
        </p:txBody>
      </p:sp>
      <p:sp>
        <p:nvSpPr>
          <p:cNvPr id="2" name="İçerik Yer Tutucusu 1"/>
          <p:cNvSpPr>
            <a:spLocks noGrp="1"/>
          </p:cNvSpPr>
          <p:nvPr>
            <p:ph idx="1"/>
          </p:nvPr>
        </p:nvSpPr>
        <p:spPr>
          <a:xfrm>
            <a:off x="179512" y="1052736"/>
            <a:ext cx="8784976" cy="5073427"/>
          </a:xfrm>
        </p:spPr>
        <p:txBody>
          <a:bodyPr/>
          <a:lstStyle/>
          <a:p>
            <a:pPr marL="342000" indent="-342000"/>
            <a:r>
              <a:rPr lang="tr-TR" b="1" dirty="0" smtClean="0">
                <a:solidFill>
                  <a:schemeClr val="bg1"/>
                </a:solidFill>
              </a:rPr>
              <a:t>MÜDEK:</a:t>
            </a:r>
            <a:r>
              <a:rPr lang="tr-TR" dirty="0" smtClean="0">
                <a:solidFill>
                  <a:schemeClr val="bg1"/>
                </a:solidFill>
              </a:rPr>
              <a:t> Endüstri Mühendisliği Lisans Programımız (N.Ö. ve İ.Ö.) MÜDEK tarafından     30 Eylül 2017 tarihine kadar akredite edilmiştir.</a:t>
            </a:r>
          </a:p>
          <a:p>
            <a:pPr marL="342000" indent="-342000"/>
            <a:r>
              <a:rPr lang="tr-TR" dirty="0" smtClean="0">
                <a:solidFill>
                  <a:schemeClr val="bg1"/>
                </a:solidFill>
              </a:rPr>
              <a:t>2017 yılında yapılacak değerlendirme sonrasında 30 Eylül 2020 tarihine kadar uzayacaktır. </a:t>
            </a:r>
          </a:p>
          <a:p>
            <a:pPr marL="342000" indent="-342000"/>
            <a:r>
              <a:rPr lang="tr-TR" b="1" dirty="0" smtClean="0">
                <a:solidFill>
                  <a:schemeClr val="bg1"/>
                </a:solidFill>
              </a:rPr>
              <a:t>ECTS:</a:t>
            </a:r>
            <a:r>
              <a:rPr lang="tr-TR" dirty="0" smtClean="0">
                <a:solidFill>
                  <a:schemeClr val="bg1"/>
                </a:solidFill>
              </a:rPr>
              <a:t> </a:t>
            </a:r>
            <a:r>
              <a:rPr lang="tr-TR" dirty="0">
                <a:solidFill>
                  <a:schemeClr val="bg1"/>
                </a:solidFill>
              </a:rPr>
              <a:t>Avrupa içinde öğrenci hareketliliğini kolaylaştırmak ve öğrencilerin yurtdışında gördükleri eğitimlerinin kendi ülkelerinde </a:t>
            </a:r>
            <a:r>
              <a:rPr lang="tr-TR" dirty="0" smtClean="0">
                <a:solidFill>
                  <a:schemeClr val="bg1"/>
                </a:solidFill>
              </a:rPr>
              <a:t>tanınması için geliştirilmiş </a:t>
            </a:r>
            <a:r>
              <a:rPr lang="tr-TR" dirty="0">
                <a:solidFill>
                  <a:schemeClr val="bg1"/>
                </a:solidFill>
              </a:rPr>
              <a:t>bir akreditasyon sistemidir.</a:t>
            </a:r>
            <a:endParaRPr lang="tr-TR" dirty="0" smtClean="0">
              <a:solidFill>
                <a:schemeClr val="bg1"/>
              </a:solidFill>
            </a:endParaRPr>
          </a:p>
        </p:txBody>
      </p:sp>
    </p:spTree>
    <p:extLst>
      <p:ext uri="{BB962C8B-B14F-4D97-AF65-F5344CB8AC3E}">
        <p14:creationId xmlns:p14="http://schemas.microsoft.com/office/powerpoint/2010/main" val="8961193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up 1"/>
          <p:cNvGrpSpPr>
            <a:grpSpLocks/>
          </p:cNvGrpSpPr>
          <p:nvPr/>
        </p:nvGrpSpPr>
        <p:grpSpPr bwMode="auto">
          <a:xfrm>
            <a:off x="0" y="5957888"/>
            <a:ext cx="9144000" cy="711200"/>
            <a:chOff x="0" y="5958222"/>
            <a:chExt cx="9144000" cy="711138"/>
          </a:xfrm>
        </p:grpSpPr>
        <p:pic>
          <p:nvPicPr>
            <p:cNvPr id="4101" name="Resim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58222"/>
              <a:ext cx="9144000" cy="135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Alt Başlık 2"/>
            <p:cNvSpPr txBox="1">
              <a:spLocks/>
            </p:cNvSpPr>
            <p:nvPr/>
          </p:nvSpPr>
          <p:spPr bwMode="auto">
            <a:xfrm>
              <a:off x="6594993" y="6237312"/>
              <a:ext cx="2547938"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None/>
              </a:pPr>
              <a:r>
                <a:rPr lang="tr-TR" sz="2000" dirty="0" smtClean="0">
                  <a:solidFill>
                    <a:srgbClr val="FFFFFF"/>
                  </a:solidFill>
                </a:rPr>
                <a:t>www.ie.sakarya.edu.tr</a:t>
              </a:r>
              <a:endParaRPr lang="tr-TR" sz="2000" dirty="0">
                <a:solidFill>
                  <a:srgbClr val="FFFFFF"/>
                </a:solidFill>
              </a:endParaRPr>
            </a:p>
          </p:txBody>
        </p:sp>
        <p:pic>
          <p:nvPicPr>
            <p:cNvPr id="4103" name="Picture 4" descr="saulogo_yatay2b.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536" y="6331562"/>
              <a:ext cx="2376264" cy="33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Başlık 9"/>
          <p:cNvSpPr>
            <a:spLocks noGrp="1"/>
          </p:cNvSpPr>
          <p:nvPr>
            <p:ph type="title"/>
          </p:nvPr>
        </p:nvSpPr>
        <p:spPr>
          <a:xfrm>
            <a:off x="457200" y="44624"/>
            <a:ext cx="8229600" cy="504056"/>
          </a:xfrm>
        </p:spPr>
        <p:txBody>
          <a:bodyPr/>
          <a:lstStyle/>
          <a:p>
            <a:r>
              <a:rPr lang="tr-TR" b="1" dirty="0" smtClean="0">
                <a:solidFill>
                  <a:schemeClr val="tx2">
                    <a:lumMod val="20000"/>
                    <a:lumOff val="80000"/>
                  </a:schemeClr>
                </a:solidFill>
              </a:rPr>
              <a:t>Öğrenci Değişimi Programlarımız</a:t>
            </a:r>
            <a:endParaRPr lang="tr-TR" b="1" dirty="0">
              <a:solidFill>
                <a:schemeClr val="tx2">
                  <a:lumMod val="20000"/>
                  <a:lumOff val="80000"/>
                </a:schemeClr>
              </a:solidFill>
            </a:endParaRPr>
          </a:p>
        </p:txBody>
      </p:sp>
      <p:sp>
        <p:nvSpPr>
          <p:cNvPr id="2" name="İçerik Yer Tutucusu 1"/>
          <p:cNvSpPr>
            <a:spLocks noGrp="1"/>
          </p:cNvSpPr>
          <p:nvPr>
            <p:ph idx="1"/>
          </p:nvPr>
        </p:nvSpPr>
        <p:spPr>
          <a:xfrm>
            <a:off x="457200" y="526739"/>
            <a:ext cx="8435280" cy="5638565"/>
          </a:xfrm>
        </p:spPr>
        <p:txBody>
          <a:bodyPr/>
          <a:lstStyle/>
          <a:p>
            <a:pPr marL="342000" indent="-342000"/>
            <a:r>
              <a:rPr lang="tr-TR" b="1" dirty="0" err="1" smtClean="0">
                <a:solidFill>
                  <a:schemeClr val="bg1"/>
                </a:solidFill>
              </a:rPr>
              <a:t>Erasmus</a:t>
            </a:r>
            <a:r>
              <a:rPr lang="tr-TR" b="1" dirty="0" smtClean="0">
                <a:solidFill>
                  <a:schemeClr val="bg1"/>
                </a:solidFill>
              </a:rPr>
              <a:t> Öğrenim ve Staj Hareketliliği</a:t>
            </a:r>
            <a:endParaRPr lang="tr-TR" b="1" dirty="0">
              <a:solidFill>
                <a:schemeClr val="bg1"/>
              </a:solidFill>
            </a:endParaRPr>
          </a:p>
          <a:p>
            <a:pPr marL="742050" lvl="1" indent="-342000"/>
            <a:r>
              <a:rPr lang="tr-TR" dirty="0" smtClean="0">
                <a:solidFill>
                  <a:schemeClr val="bg1"/>
                </a:solidFill>
              </a:rPr>
              <a:t>Avusturya, İsveç, İspanya, Portekiz, Polonya</a:t>
            </a:r>
          </a:p>
          <a:p>
            <a:pPr marL="742050" lvl="1" indent="-342000"/>
            <a:r>
              <a:rPr lang="tr-TR" dirty="0" smtClean="0">
                <a:solidFill>
                  <a:schemeClr val="bg1"/>
                </a:solidFill>
              </a:rPr>
              <a:t>Avrupa Birliği ülkelerinde yaz stajı</a:t>
            </a:r>
          </a:p>
          <a:p>
            <a:pPr marL="342000" indent="-342000"/>
            <a:r>
              <a:rPr lang="tr-TR" b="1" dirty="0" smtClean="0">
                <a:solidFill>
                  <a:schemeClr val="bg1"/>
                </a:solidFill>
              </a:rPr>
              <a:t>Mevlana Değişim Programı</a:t>
            </a:r>
          </a:p>
          <a:p>
            <a:pPr marL="742050" lvl="1" indent="-342000"/>
            <a:r>
              <a:rPr lang="tr-TR" dirty="0" smtClean="0">
                <a:solidFill>
                  <a:schemeClr val="bg1"/>
                </a:solidFill>
              </a:rPr>
              <a:t>Endonezya, Kırgızistan, Makedonya</a:t>
            </a:r>
          </a:p>
          <a:p>
            <a:pPr marL="342000" indent="-342000"/>
            <a:r>
              <a:rPr lang="tr-TR" b="1" dirty="0" smtClean="0">
                <a:solidFill>
                  <a:schemeClr val="bg1"/>
                </a:solidFill>
              </a:rPr>
              <a:t>Farabi Değişim Programı</a:t>
            </a:r>
            <a:endParaRPr lang="tr-TR" dirty="0">
              <a:solidFill>
                <a:schemeClr val="bg1"/>
              </a:solidFill>
            </a:endParaRPr>
          </a:p>
          <a:p>
            <a:pPr marL="742050" lvl="1" indent="-342000"/>
            <a:r>
              <a:rPr lang="tr-TR" dirty="0" smtClean="0">
                <a:solidFill>
                  <a:schemeClr val="bg1"/>
                </a:solidFill>
              </a:rPr>
              <a:t>Yurtiçinde 32 Üniversite (Yıldız Teknik, İstanbul, Kocaeli, Anadolu, Osmangazi, … )</a:t>
            </a:r>
          </a:p>
          <a:p>
            <a:pPr marL="342000" indent="-342000"/>
            <a:r>
              <a:rPr lang="tr-TR" b="1" dirty="0" smtClean="0">
                <a:solidFill>
                  <a:schemeClr val="bg1"/>
                </a:solidFill>
              </a:rPr>
              <a:t>Çift </a:t>
            </a:r>
            <a:r>
              <a:rPr lang="tr-TR" b="1" dirty="0" err="1" smtClean="0">
                <a:solidFill>
                  <a:schemeClr val="bg1"/>
                </a:solidFill>
              </a:rPr>
              <a:t>Anadal</a:t>
            </a:r>
            <a:r>
              <a:rPr lang="tr-TR" b="1" dirty="0" smtClean="0">
                <a:solidFill>
                  <a:schemeClr val="bg1"/>
                </a:solidFill>
              </a:rPr>
              <a:t> –ÇAP ( Üniversite içi Bölümlerde)</a:t>
            </a:r>
          </a:p>
          <a:p>
            <a:pPr marL="742050" lvl="1" indent="-342000"/>
            <a:r>
              <a:rPr lang="tr-TR" dirty="0" err="1" smtClean="0">
                <a:solidFill>
                  <a:schemeClr val="bg1"/>
                </a:solidFill>
              </a:rPr>
              <a:t>Makine,Elekt-Elektronik,Bilgisayar,Metal-Malz</a:t>
            </a:r>
            <a:r>
              <a:rPr lang="tr-TR" dirty="0" smtClean="0">
                <a:solidFill>
                  <a:schemeClr val="bg1"/>
                </a:solidFill>
              </a:rPr>
              <a:t>, Gıda,</a:t>
            </a:r>
          </a:p>
          <a:p>
            <a:pPr marL="400050" lvl="1" indent="0">
              <a:buNone/>
            </a:pPr>
            <a:r>
              <a:rPr lang="tr-TR" dirty="0">
                <a:solidFill>
                  <a:schemeClr val="bg1"/>
                </a:solidFill>
              </a:rPr>
              <a:t> </a:t>
            </a:r>
            <a:r>
              <a:rPr lang="tr-TR" dirty="0" smtClean="0">
                <a:solidFill>
                  <a:schemeClr val="bg1"/>
                </a:solidFill>
              </a:rPr>
              <a:t>  Bilişim Sistemleri  Müh., Yönetim Bilişim Bl. </a:t>
            </a:r>
          </a:p>
        </p:txBody>
      </p:sp>
    </p:spTree>
    <p:extLst>
      <p:ext uri="{BB962C8B-B14F-4D97-AF65-F5344CB8AC3E}">
        <p14:creationId xmlns:p14="http://schemas.microsoft.com/office/powerpoint/2010/main" val="8957720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up 1"/>
          <p:cNvGrpSpPr>
            <a:grpSpLocks/>
          </p:cNvGrpSpPr>
          <p:nvPr/>
        </p:nvGrpSpPr>
        <p:grpSpPr bwMode="auto">
          <a:xfrm>
            <a:off x="0" y="5957888"/>
            <a:ext cx="9144000" cy="711200"/>
            <a:chOff x="0" y="5958222"/>
            <a:chExt cx="9144000" cy="711138"/>
          </a:xfrm>
        </p:grpSpPr>
        <p:pic>
          <p:nvPicPr>
            <p:cNvPr id="4101" name="Resim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58222"/>
              <a:ext cx="9144000" cy="135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Alt Başlık 2"/>
            <p:cNvSpPr txBox="1">
              <a:spLocks/>
            </p:cNvSpPr>
            <p:nvPr/>
          </p:nvSpPr>
          <p:spPr bwMode="auto">
            <a:xfrm>
              <a:off x="6594993" y="6237312"/>
              <a:ext cx="2547938"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None/>
              </a:pPr>
              <a:r>
                <a:rPr lang="tr-TR" sz="2000" dirty="0" smtClean="0">
                  <a:solidFill>
                    <a:srgbClr val="FFFFFF"/>
                  </a:solidFill>
                </a:rPr>
                <a:t>www.ie.sakarya.edu.tr</a:t>
              </a:r>
              <a:endParaRPr lang="tr-TR" sz="2000" dirty="0">
                <a:solidFill>
                  <a:srgbClr val="FFFFFF"/>
                </a:solidFill>
              </a:endParaRPr>
            </a:p>
          </p:txBody>
        </p:sp>
        <p:pic>
          <p:nvPicPr>
            <p:cNvPr id="4103" name="Picture 4" descr="saulogo_yatay2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536" y="6331562"/>
              <a:ext cx="2376264" cy="33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Başlık 9"/>
          <p:cNvSpPr>
            <a:spLocks noGrp="1"/>
          </p:cNvSpPr>
          <p:nvPr>
            <p:ph type="title"/>
          </p:nvPr>
        </p:nvSpPr>
        <p:spPr/>
        <p:txBody>
          <a:bodyPr/>
          <a:lstStyle/>
          <a:p>
            <a:r>
              <a:rPr lang="tr-TR" b="1" dirty="0" smtClean="0">
                <a:solidFill>
                  <a:schemeClr val="tx2">
                    <a:lumMod val="20000"/>
                    <a:lumOff val="80000"/>
                  </a:schemeClr>
                </a:solidFill>
              </a:rPr>
              <a:t>Laboratuvar İmkanlarımız</a:t>
            </a:r>
            <a:endParaRPr lang="tr-TR" b="1" dirty="0">
              <a:solidFill>
                <a:schemeClr val="tx2">
                  <a:lumMod val="20000"/>
                  <a:lumOff val="80000"/>
                </a:schemeClr>
              </a:solidFill>
            </a:endParaRPr>
          </a:p>
        </p:txBody>
      </p:sp>
      <p:sp>
        <p:nvSpPr>
          <p:cNvPr id="2" name="İçerik Yer Tutucusu 1"/>
          <p:cNvSpPr>
            <a:spLocks noGrp="1"/>
          </p:cNvSpPr>
          <p:nvPr>
            <p:ph idx="1"/>
          </p:nvPr>
        </p:nvSpPr>
        <p:spPr/>
        <p:txBody>
          <a:bodyPr/>
          <a:lstStyle/>
          <a:p>
            <a:pPr marL="342000" indent="-342000"/>
            <a:r>
              <a:rPr lang="tr-TR" dirty="0" smtClean="0">
                <a:solidFill>
                  <a:schemeClr val="bg1"/>
                </a:solidFill>
              </a:rPr>
              <a:t>Bölümümüz 3 adet laboratuvara sahiptir:</a:t>
            </a:r>
          </a:p>
          <a:p>
            <a:pPr marL="742050" lvl="1" indent="-342000"/>
            <a:r>
              <a:rPr lang="tr-TR" b="1" dirty="0" smtClean="0">
                <a:solidFill>
                  <a:schemeClr val="bg1"/>
                </a:solidFill>
              </a:rPr>
              <a:t>i-CIM:</a:t>
            </a:r>
            <a:r>
              <a:rPr lang="tr-TR" dirty="0" smtClean="0">
                <a:solidFill>
                  <a:schemeClr val="bg1"/>
                </a:solidFill>
              </a:rPr>
              <a:t> Bilgisayar Bütünleşik İmalat programı alan konuları arasında önemli yer tutmaktadır.</a:t>
            </a:r>
          </a:p>
          <a:p>
            <a:pPr marL="742050" lvl="1" indent="-342000"/>
            <a:r>
              <a:rPr lang="tr-TR" b="1" dirty="0" smtClean="0">
                <a:solidFill>
                  <a:schemeClr val="bg1"/>
                </a:solidFill>
              </a:rPr>
              <a:t>İnsan Kaynakları:</a:t>
            </a:r>
            <a:r>
              <a:rPr lang="tr-TR" dirty="0" smtClean="0">
                <a:solidFill>
                  <a:schemeClr val="bg1"/>
                </a:solidFill>
              </a:rPr>
              <a:t> Öğrencilerin isteğe bağlı Kişilik Testleri yapılmakta ve ilgi alanları doğrultusunda başarılı olabileceği konular belirlenmektedir.</a:t>
            </a:r>
          </a:p>
          <a:p>
            <a:pPr marL="742050" lvl="1" indent="-342000"/>
            <a:r>
              <a:rPr lang="tr-TR" b="1" dirty="0">
                <a:solidFill>
                  <a:schemeClr val="bg1"/>
                </a:solidFill>
              </a:rPr>
              <a:t>Bilgisayar:</a:t>
            </a:r>
            <a:r>
              <a:rPr lang="tr-TR" dirty="0">
                <a:solidFill>
                  <a:schemeClr val="bg1"/>
                </a:solidFill>
              </a:rPr>
              <a:t> D20 </a:t>
            </a:r>
            <a:r>
              <a:rPr lang="tr-TR" dirty="0" err="1">
                <a:solidFill>
                  <a:schemeClr val="bg1"/>
                </a:solidFill>
              </a:rPr>
              <a:t>nolu</a:t>
            </a:r>
            <a:r>
              <a:rPr lang="tr-TR" dirty="0">
                <a:solidFill>
                  <a:schemeClr val="bg1"/>
                </a:solidFill>
              </a:rPr>
              <a:t> derslikte 50 adet, D21 </a:t>
            </a:r>
            <a:r>
              <a:rPr lang="tr-TR" dirty="0" err="1">
                <a:solidFill>
                  <a:schemeClr val="bg1"/>
                </a:solidFill>
              </a:rPr>
              <a:t>nolu</a:t>
            </a:r>
            <a:r>
              <a:rPr lang="tr-TR" dirty="0">
                <a:solidFill>
                  <a:schemeClr val="bg1"/>
                </a:solidFill>
              </a:rPr>
              <a:t> derslikte ise 20 adet bilgisayar bulunmaktadır</a:t>
            </a:r>
            <a:r>
              <a:rPr lang="tr-TR" dirty="0" smtClean="0">
                <a:solidFill>
                  <a:schemeClr val="bg1"/>
                </a:solidFill>
              </a:rPr>
              <a:t>.</a:t>
            </a:r>
            <a:endParaRPr lang="tr-TR" b="1" dirty="0">
              <a:solidFill>
                <a:schemeClr val="bg1"/>
              </a:solidFill>
            </a:endParaRPr>
          </a:p>
        </p:txBody>
      </p:sp>
    </p:spTree>
    <p:extLst>
      <p:ext uri="{BB962C8B-B14F-4D97-AF65-F5344CB8AC3E}">
        <p14:creationId xmlns:p14="http://schemas.microsoft.com/office/powerpoint/2010/main" val="1591302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Başlık 1"/>
          <p:cNvSpPr txBox="1">
            <a:spLocks/>
          </p:cNvSpPr>
          <p:nvPr/>
        </p:nvSpPr>
        <p:spPr bwMode="auto">
          <a:xfrm>
            <a:off x="971550" y="1484313"/>
            <a:ext cx="7489825"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3600" b="1" dirty="0">
                <a:solidFill>
                  <a:schemeClr val="bg1"/>
                </a:solidFill>
                <a:latin typeface="Arial" charset="0"/>
              </a:rPr>
              <a:t>Sakarya Üniversitesi </a:t>
            </a:r>
            <a:r>
              <a:rPr lang="tr-TR" sz="3600" b="1" dirty="0" smtClean="0">
                <a:solidFill>
                  <a:schemeClr val="bg1"/>
                </a:solidFill>
                <a:latin typeface="Arial" charset="0"/>
              </a:rPr>
              <a:t>Endüstri Mühendisliği Bölümü Tanıtımı</a:t>
            </a:r>
            <a:endParaRPr lang="tr-TR" sz="3600" b="1" dirty="0">
              <a:solidFill>
                <a:schemeClr val="bg1"/>
              </a:solidFill>
              <a:latin typeface="Arial" charset="0"/>
            </a:endParaRPr>
          </a:p>
        </p:txBody>
      </p:sp>
      <p:sp>
        <p:nvSpPr>
          <p:cNvPr id="14" name="Alt Başlık 2"/>
          <p:cNvSpPr txBox="1">
            <a:spLocks/>
          </p:cNvSpPr>
          <p:nvPr/>
        </p:nvSpPr>
        <p:spPr>
          <a:xfrm>
            <a:off x="971550" y="3275013"/>
            <a:ext cx="3944938" cy="10795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None/>
              <a:defRPr/>
            </a:pPr>
            <a:r>
              <a:rPr lang="tr-TR" sz="1800" dirty="0" smtClean="0">
                <a:solidFill>
                  <a:schemeClr val="bg1"/>
                </a:solidFill>
                <a:latin typeface="Arial" pitchFamily="34" charset="0"/>
                <a:cs typeface="Arial" pitchFamily="34" charset="0"/>
              </a:rPr>
              <a:t>Endüstri Mühendisliği Bölümü</a:t>
            </a:r>
            <a:endParaRPr lang="tr-TR" sz="1800" dirty="0">
              <a:solidFill>
                <a:schemeClr val="bg1"/>
              </a:solidFill>
              <a:latin typeface="Arial" pitchFamily="34" charset="0"/>
              <a:cs typeface="Arial" pitchFamily="34" charset="0"/>
            </a:endParaRPr>
          </a:p>
          <a:p>
            <a:pPr fontAlgn="auto">
              <a:spcAft>
                <a:spcPts val="0"/>
              </a:spcAft>
              <a:buFont typeface="Arial" pitchFamily="34" charset="0"/>
              <a:buNone/>
              <a:defRPr/>
            </a:pPr>
            <a:r>
              <a:rPr lang="tr-TR" sz="1800" b="1" dirty="0" smtClean="0">
                <a:solidFill>
                  <a:schemeClr val="bg1"/>
                </a:solidFill>
                <a:latin typeface="Arial" pitchFamily="34" charset="0"/>
                <a:cs typeface="Arial" pitchFamily="34" charset="0"/>
              </a:rPr>
              <a:t>Prof. Dr. Cemalettin KUBAT</a:t>
            </a:r>
          </a:p>
          <a:p>
            <a:pPr fontAlgn="auto">
              <a:spcAft>
                <a:spcPts val="0"/>
              </a:spcAft>
              <a:buFont typeface="Arial" pitchFamily="34" charset="0"/>
              <a:buNone/>
              <a:defRPr/>
            </a:pPr>
            <a:r>
              <a:rPr lang="tr-TR" sz="1800" dirty="0" smtClean="0">
                <a:solidFill>
                  <a:schemeClr val="bg1"/>
                </a:solidFill>
                <a:latin typeface="Arial" pitchFamily="34" charset="0"/>
                <a:cs typeface="Arial" pitchFamily="34" charset="0"/>
              </a:rPr>
              <a:t>Bölüm Başkanı</a:t>
            </a:r>
            <a:endParaRPr lang="tr-TR" sz="1800" dirty="0">
              <a:solidFill>
                <a:schemeClr val="bg1"/>
              </a:solidFill>
              <a:latin typeface="Arial" pitchFamily="34" charset="0"/>
              <a:cs typeface="Arial" pitchFamily="34" charset="0"/>
            </a:endParaRPr>
          </a:p>
        </p:txBody>
      </p:sp>
      <p:grpSp>
        <p:nvGrpSpPr>
          <p:cNvPr id="3076" name="Grup 14"/>
          <p:cNvGrpSpPr>
            <a:grpSpLocks/>
          </p:cNvGrpSpPr>
          <p:nvPr/>
        </p:nvGrpSpPr>
        <p:grpSpPr bwMode="auto">
          <a:xfrm>
            <a:off x="0" y="5589588"/>
            <a:ext cx="9144000" cy="1268412"/>
            <a:chOff x="0" y="5589240"/>
            <a:chExt cx="9144000" cy="1268760"/>
          </a:xfrm>
        </p:grpSpPr>
        <p:sp>
          <p:nvSpPr>
            <p:cNvPr id="16" name="Rectangle 15"/>
            <p:cNvSpPr/>
            <p:nvPr/>
          </p:nvSpPr>
          <p:spPr>
            <a:xfrm>
              <a:off x="0" y="5589240"/>
              <a:ext cx="9144000" cy="1268760"/>
            </a:xfrm>
            <a:prstGeom prst="rect">
              <a:avLst/>
            </a:prstGeom>
            <a:solidFill>
              <a:srgbClr val="DF64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078" name="Picture 17" descr="saulogo_yatay1b.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0525" y="5989332"/>
              <a:ext cx="1862950" cy="46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up 1"/>
          <p:cNvGrpSpPr>
            <a:grpSpLocks/>
          </p:cNvGrpSpPr>
          <p:nvPr/>
        </p:nvGrpSpPr>
        <p:grpSpPr bwMode="auto">
          <a:xfrm>
            <a:off x="0" y="5957888"/>
            <a:ext cx="9144000" cy="711200"/>
            <a:chOff x="0" y="5958222"/>
            <a:chExt cx="9144000" cy="711138"/>
          </a:xfrm>
        </p:grpSpPr>
        <p:pic>
          <p:nvPicPr>
            <p:cNvPr id="4101" name="Resim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58222"/>
              <a:ext cx="9144000" cy="135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Alt Başlık 2"/>
            <p:cNvSpPr txBox="1">
              <a:spLocks/>
            </p:cNvSpPr>
            <p:nvPr/>
          </p:nvSpPr>
          <p:spPr bwMode="auto">
            <a:xfrm>
              <a:off x="6594993" y="6237312"/>
              <a:ext cx="2547938"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None/>
              </a:pPr>
              <a:r>
                <a:rPr lang="tr-TR" sz="2000" dirty="0" smtClean="0">
                  <a:solidFill>
                    <a:srgbClr val="FFFFFF"/>
                  </a:solidFill>
                </a:rPr>
                <a:t>www.ie.sakarya.edu.tr</a:t>
              </a:r>
              <a:endParaRPr lang="tr-TR" sz="2000" dirty="0">
                <a:solidFill>
                  <a:srgbClr val="FFFFFF"/>
                </a:solidFill>
              </a:endParaRPr>
            </a:p>
          </p:txBody>
        </p:sp>
        <p:pic>
          <p:nvPicPr>
            <p:cNvPr id="4103" name="Picture 4" descr="saulogo_yatay2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536" y="6331562"/>
              <a:ext cx="2376264" cy="33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Başlık 9"/>
          <p:cNvSpPr>
            <a:spLocks noGrp="1"/>
          </p:cNvSpPr>
          <p:nvPr>
            <p:ph type="title"/>
          </p:nvPr>
        </p:nvSpPr>
        <p:spPr/>
        <p:txBody>
          <a:bodyPr/>
          <a:lstStyle/>
          <a:p>
            <a:r>
              <a:rPr lang="tr-TR" b="1" dirty="0" smtClean="0">
                <a:solidFill>
                  <a:schemeClr val="tx2">
                    <a:lumMod val="20000"/>
                    <a:lumOff val="80000"/>
                  </a:schemeClr>
                </a:solidFill>
              </a:rPr>
              <a:t>Kullandığımız Yazılımlar</a:t>
            </a:r>
            <a:endParaRPr lang="tr-TR" b="1" dirty="0">
              <a:solidFill>
                <a:schemeClr val="tx2">
                  <a:lumMod val="20000"/>
                  <a:lumOff val="80000"/>
                </a:schemeClr>
              </a:solidFill>
            </a:endParaRPr>
          </a:p>
        </p:txBody>
      </p:sp>
      <p:sp>
        <p:nvSpPr>
          <p:cNvPr id="2" name="İçerik Yer Tutucusu 1"/>
          <p:cNvSpPr>
            <a:spLocks noGrp="1"/>
          </p:cNvSpPr>
          <p:nvPr>
            <p:ph idx="1"/>
          </p:nvPr>
        </p:nvSpPr>
        <p:spPr/>
        <p:txBody>
          <a:bodyPr>
            <a:normAutofit lnSpcReduction="10000"/>
          </a:bodyPr>
          <a:lstStyle/>
          <a:p>
            <a:pPr marL="342000" indent="-342000"/>
            <a:r>
              <a:rPr lang="tr-TR" b="1" dirty="0" smtClean="0">
                <a:solidFill>
                  <a:schemeClr val="bg1"/>
                </a:solidFill>
              </a:rPr>
              <a:t>Mesleki Yazılımlar</a:t>
            </a:r>
          </a:p>
          <a:p>
            <a:pPr marL="742050" lvl="1" indent="-342000"/>
            <a:r>
              <a:rPr lang="tr-TR" dirty="0" smtClean="0">
                <a:solidFill>
                  <a:schemeClr val="bg1"/>
                </a:solidFill>
              </a:rPr>
              <a:t>SPSS, </a:t>
            </a:r>
            <a:r>
              <a:rPr lang="tr-TR" dirty="0" err="1" smtClean="0">
                <a:solidFill>
                  <a:schemeClr val="bg1"/>
                </a:solidFill>
              </a:rPr>
              <a:t>Matlab</a:t>
            </a:r>
            <a:r>
              <a:rPr lang="tr-TR" dirty="0" smtClean="0">
                <a:solidFill>
                  <a:schemeClr val="bg1"/>
                </a:solidFill>
              </a:rPr>
              <a:t>, </a:t>
            </a:r>
            <a:r>
              <a:rPr lang="tr-TR" dirty="0" err="1" smtClean="0">
                <a:solidFill>
                  <a:schemeClr val="bg1"/>
                </a:solidFill>
              </a:rPr>
              <a:t>Clementine</a:t>
            </a:r>
            <a:r>
              <a:rPr lang="tr-TR" dirty="0" smtClean="0">
                <a:solidFill>
                  <a:schemeClr val="bg1"/>
                </a:solidFill>
              </a:rPr>
              <a:t>, Arena, </a:t>
            </a:r>
            <a:r>
              <a:rPr lang="tr-TR" dirty="0" err="1" smtClean="0">
                <a:solidFill>
                  <a:schemeClr val="bg1"/>
                </a:solidFill>
              </a:rPr>
              <a:t>Simio</a:t>
            </a:r>
            <a:r>
              <a:rPr lang="tr-TR" dirty="0" smtClean="0">
                <a:solidFill>
                  <a:schemeClr val="bg1"/>
                </a:solidFill>
              </a:rPr>
              <a:t>, </a:t>
            </a:r>
            <a:r>
              <a:rPr lang="tr-TR" dirty="0" err="1" smtClean="0">
                <a:solidFill>
                  <a:schemeClr val="bg1"/>
                </a:solidFill>
              </a:rPr>
              <a:t>Promodel</a:t>
            </a:r>
            <a:r>
              <a:rPr lang="tr-TR" dirty="0" smtClean="0">
                <a:solidFill>
                  <a:schemeClr val="bg1"/>
                </a:solidFill>
              </a:rPr>
              <a:t>, MS Project, EXSYS , MS SQL Server</a:t>
            </a:r>
          </a:p>
          <a:p>
            <a:pPr marL="342000" indent="-342000"/>
            <a:r>
              <a:rPr lang="tr-TR" b="1" dirty="0" smtClean="0">
                <a:solidFill>
                  <a:schemeClr val="bg1"/>
                </a:solidFill>
              </a:rPr>
              <a:t>Programlama Dilleri</a:t>
            </a:r>
          </a:p>
          <a:p>
            <a:pPr marL="742050" lvl="1" indent="-342000"/>
            <a:r>
              <a:rPr lang="tr-TR" dirty="0" smtClean="0">
                <a:solidFill>
                  <a:schemeClr val="bg1"/>
                </a:solidFill>
              </a:rPr>
              <a:t>C, C++, C#, Visual Basic</a:t>
            </a:r>
          </a:p>
          <a:p>
            <a:pPr marL="342000" indent="-342000"/>
            <a:r>
              <a:rPr lang="tr-TR" b="1" dirty="0" smtClean="0">
                <a:solidFill>
                  <a:schemeClr val="bg1"/>
                </a:solidFill>
              </a:rPr>
              <a:t>Microsoft Office Programları</a:t>
            </a:r>
          </a:p>
          <a:p>
            <a:pPr marL="742050" lvl="1" indent="-342000"/>
            <a:r>
              <a:rPr lang="tr-TR" dirty="0" smtClean="0">
                <a:solidFill>
                  <a:schemeClr val="bg1"/>
                </a:solidFill>
              </a:rPr>
              <a:t>MS Excel (VBA), Access (DBA) </a:t>
            </a:r>
          </a:p>
          <a:p>
            <a:pPr marL="342000" indent="-342000"/>
            <a:r>
              <a:rPr lang="tr-TR" b="1" dirty="0" smtClean="0">
                <a:solidFill>
                  <a:schemeClr val="bg1"/>
                </a:solidFill>
              </a:rPr>
              <a:t>Kurumsal Kaynak Planlaması (ERP) Yazılımları</a:t>
            </a:r>
          </a:p>
          <a:p>
            <a:pPr marL="742050" lvl="1" indent="-342000"/>
            <a:r>
              <a:rPr lang="tr-TR" b="1" dirty="0" err="1" smtClean="0">
                <a:solidFill>
                  <a:schemeClr val="bg1"/>
                </a:solidFill>
              </a:rPr>
              <a:t>Avakoza</a:t>
            </a:r>
            <a:r>
              <a:rPr lang="tr-TR" b="1" dirty="0" smtClean="0">
                <a:solidFill>
                  <a:schemeClr val="bg1"/>
                </a:solidFill>
              </a:rPr>
              <a:t>, Gusto, </a:t>
            </a:r>
            <a:r>
              <a:rPr lang="tr-TR" b="1" dirty="0" err="1" smtClean="0">
                <a:solidFill>
                  <a:schemeClr val="bg1"/>
                </a:solidFill>
              </a:rPr>
              <a:t>Harmony</a:t>
            </a:r>
            <a:r>
              <a:rPr lang="tr-TR" b="1" dirty="0" smtClean="0">
                <a:solidFill>
                  <a:schemeClr val="bg1"/>
                </a:solidFill>
              </a:rPr>
              <a:t>, </a:t>
            </a:r>
            <a:r>
              <a:rPr lang="tr-TR" b="1" dirty="0" err="1" smtClean="0">
                <a:solidFill>
                  <a:schemeClr val="bg1"/>
                </a:solidFill>
              </a:rPr>
              <a:t>Canias</a:t>
            </a:r>
            <a:endParaRPr lang="tr-TR" b="1" dirty="0" smtClean="0">
              <a:solidFill>
                <a:schemeClr val="bg1"/>
              </a:solidFill>
            </a:endParaRPr>
          </a:p>
        </p:txBody>
      </p:sp>
    </p:spTree>
    <p:extLst>
      <p:ext uri="{BB962C8B-B14F-4D97-AF65-F5344CB8AC3E}">
        <p14:creationId xmlns:p14="http://schemas.microsoft.com/office/powerpoint/2010/main" val="18980040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up 1"/>
          <p:cNvGrpSpPr>
            <a:grpSpLocks/>
          </p:cNvGrpSpPr>
          <p:nvPr/>
        </p:nvGrpSpPr>
        <p:grpSpPr bwMode="auto">
          <a:xfrm>
            <a:off x="0" y="5957888"/>
            <a:ext cx="9144000" cy="711200"/>
            <a:chOff x="0" y="5958222"/>
            <a:chExt cx="9144000" cy="711138"/>
          </a:xfrm>
        </p:grpSpPr>
        <p:pic>
          <p:nvPicPr>
            <p:cNvPr id="4101" name="Resim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58222"/>
              <a:ext cx="9144000" cy="135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Alt Başlık 2"/>
            <p:cNvSpPr txBox="1">
              <a:spLocks/>
            </p:cNvSpPr>
            <p:nvPr/>
          </p:nvSpPr>
          <p:spPr bwMode="auto">
            <a:xfrm>
              <a:off x="6594993" y="6237312"/>
              <a:ext cx="2547938"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None/>
              </a:pPr>
              <a:r>
                <a:rPr lang="tr-TR" sz="2000" dirty="0" smtClean="0">
                  <a:solidFill>
                    <a:srgbClr val="FFFFFF"/>
                  </a:solidFill>
                </a:rPr>
                <a:t>www.ie.sakarya.edu.tr</a:t>
              </a:r>
              <a:endParaRPr lang="tr-TR" sz="2000" dirty="0">
                <a:solidFill>
                  <a:srgbClr val="FFFFFF"/>
                </a:solidFill>
              </a:endParaRPr>
            </a:p>
          </p:txBody>
        </p:sp>
        <p:pic>
          <p:nvPicPr>
            <p:cNvPr id="4103" name="Picture 4" descr="saulogo_yatay2b.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536" y="6331562"/>
              <a:ext cx="2376264" cy="33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Başlık 9"/>
          <p:cNvSpPr>
            <a:spLocks noGrp="1"/>
          </p:cNvSpPr>
          <p:nvPr>
            <p:ph type="title"/>
          </p:nvPr>
        </p:nvSpPr>
        <p:spPr/>
        <p:txBody>
          <a:bodyPr/>
          <a:lstStyle/>
          <a:p>
            <a:r>
              <a:rPr lang="tr-TR" b="1" dirty="0" smtClean="0">
                <a:solidFill>
                  <a:schemeClr val="tx2">
                    <a:lumMod val="20000"/>
                    <a:lumOff val="80000"/>
                  </a:schemeClr>
                </a:solidFill>
              </a:rPr>
              <a:t>Uygulamalı Mühendislik Deneyimi</a:t>
            </a:r>
            <a:endParaRPr lang="tr-TR" b="1" dirty="0">
              <a:solidFill>
                <a:schemeClr val="tx2">
                  <a:lumMod val="20000"/>
                  <a:lumOff val="80000"/>
                </a:schemeClr>
              </a:solidFill>
            </a:endParaRPr>
          </a:p>
        </p:txBody>
      </p:sp>
      <p:sp>
        <p:nvSpPr>
          <p:cNvPr id="2" name="İçerik Yer Tutucusu 1"/>
          <p:cNvSpPr>
            <a:spLocks noGrp="1"/>
          </p:cNvSpPr>
          <p:nvPr>
            <p:ph idx="1"/>
          </p:nvPr>
        </p:nvSpPr>
        <p:spPr/>
        <p:txBody>
          <a:bodyPr/>
          <a:lstStyle/>
          <a:p>
            <a:pPr marL="342000" indent="-342000"/>
            <a:r>
              <a:rPr lang="tr-TR" b="1" dirty="0" smtClean="0">
                <a:solidFill>
                  <a:schemeClr val="bg1"/>
                </a:solidFill>
              </a:rPr>
              <a:t>UMDE</a:t>
            </a:r>
            <a:r>
              <a:rPr lang="tr-TR" dirty="0" smtClean="0">
                <a:solidFill>
                  <a:schemeClr val="bg1"/>
                </a:solidFill>
              </a:rPr>
              <a:t>, daha nitelikli mühendis yetiştirilmesinde yeni bir modeldir.</a:t>
            </a:r>
          </a:p>
          <a:p>
            <a:pPr marL="342000" indent="-342000"/>
            <a:r>
              <a:rPr lang="tr-TR" dirty="0" smtClean="0">
                <a:solidFill>
                  <a:schemeClr val="bg1"/>
                </a:solidFill>
              </a:rPr>
              <a:t>Şartları sağlayan 4. sınıf öğrencileri bir dönem, haftanın ilk 4 günü atandıkları işletmelerde danışman kontrolünde ve belli bir ücret alarak </a:t>
            </a:r>
            <a:r>
              <a:rPr lang="tr-TR" b="1" dirty="0" smtClean="0">
                <a:solidFill>
                  <a:schemeClr val="bg1"/>
                </a:solidFill>
              </a:rPr>
              <a:t>Aday Mühendis</a:t>
            </a:r>
            <a:r>
              <a:rPr lang="tr-TR" dirty="0" smtClean="0">
                <a:solidFill>
                  <a:schemeClr val="bg1"/>
                </a:solidFill>
              </a:rPr>
              <a:t> statüsünde çalışmaktadır.</a:t>
            </a:r>
          </a:p>
        </p:txBody>
      </p:sp>
    </p:spTree>
    <p:extLst>
      <p:ext uri="{BB962C8B-B14F-4D97-AF65-F5344CB8AC3E}">
        <p14:creationId xmlns:p14="http://schemas.microsoft.com/office/powerpoint/2010/main" val="919003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up 1"/>
          <p:cNvGrpSpPr>
            <a:grpSpLocks/>
          </p:cNvGrpSpPr>
          <p:nvPr/>
        </p:nvGrpSpPr>
        <p:grpSpPr bwMode="auto">
          <a:xfrm>
            <a:off x="0" y="5957888"/>
            <a:ext cx="9144000" cy="711200"/>
            <a:chOff x="0" y="5958222"/>
            <a:chExt cx="9144000" cy="711138"/>
          </a:xfrm>
        </p:grpSpPr>
        <p:pic>
          <p:nvPicPr>
            <p:cNvPr id="4101" name="Resim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58222"/>
              <a:ext cx="9144000" cy="135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Alt Başlık 2"/>
            <p:cNvSpPr txBox="1">
              <a:spLocks/>
            </p:cNvSpPr>
            <p:nvPr/>
          </p:nvSpPr>
          <p:spPr bwMode="auto">
            <a:xfrm>
              <a:off x="6594993" y="6237312"/>
              <a:ext cx="2547938"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None/>
              </a:pPr>
              <a:r>
                <a:rPr lang="tr-TR" sz="2000" dirty="0" smtClean="0">
                  <a:solidFill>
                    <a:srgbClr val="FFFFFF"/>
                  </a:solidFill>
                </a:rPr>
                <a:t>www.ie.sakarya.edu.tr</a:t>
              </a:r>
              <a:endParaRPr lang="tr-TR" sz="2000" dirty="0">
                <a:solidFill>
                  <a:srgbClr val="FFFFFF"/>
                </a:solidFill>
              </a:endParaRPr>
            </a:p>
          </p:txBody>
        </p:sp>
        <p:pic>
          <p:nvPicPr>
            <p:cNvPr id="4103" name="Picture 4" descr="saulogo_yatay2b.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536" y="6331562"/>
              <a:ext cx="2376264" cy="33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Başlık 9"/>
          <p:cNvSpPr>
            <a:spLocks noGrp="1"/>
          </p:cNvSpPr>
          <p:nvPr>
            <p:ph type="title"/>
          </p:nvPr>
        </p:nvSpPr>
        <p:spPr/>
        <p:txBody>
          <a:bodyPr/>
          <a:lstStyle/>
          <a:p>
            <a:r>
              <a:rPr lang="tr-TR" b="1" dirty="0" smtClean="0">
                <a:solidFill>
                  <a:schemeClr val="tx2">
                    <a:lumMod val="20000"/>
                    <a:lumOff val="80000"/>
                  </a:schemeClr>
                </a:solidFill>
              </a:rPr>
              <a:t>UMDE Üyesi Kurumsal İşletmeler</a:t>
            </a:r>
            <a:endParaRPr lang="tr-TR" b="1" dirty="0">
              <a:solidFill>
                <a:schemeClr val="tx2">
                  <a:lumMod val="20000"/>
                  <a:lumOff val="80000"/>
                </a:schemeClr>
              </a:solidFill>
            </a:endParaRPr>
          </a:p>
        </p:txBody>
      </p:sp>
      <p:pic>
        <p:nvPicPr>
          <p:cNvPr id="8" name="Resim 7"/>
          <p:cNvPicPr>
            <a:picLocks noChangeAspect="1"/>
          </p:cNvPicPr>
          <p:nvPr/>
        </p:nvPicPr>
        <p:blipFill>
          <a:blip r:embed="rId5" cstate="print"/>
          <a:stretch>
            <a:fillRect/>
          </a:stretch>
        </p:blipFill>
        <p:spPr>
          <a:xfrm>
            <a:off x="900000" y="1124744"/>
            <a:ext cx="7344000" cy="4700160"/>
          </a:xfrm>
          <a:prstGeom prst="rect">
            <a:avLst/>
          </a:prstGeom>
        </p:spPr>
      </p:pic>
    </p:spTree>
    <p:extLst>
      <p:ext uri="{BB962C8B-B14F-4D97-AF65-F5344CB8AC3E}">
        <p14:creationId xmlns:p14="http://schemas.microsoft.com/office/powerpoint/2010/main" val="1505608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up 1"/>
          <p:cNvGrpSpPr>
            <a:grpSpLocks/>
          </p:cNvGrpSpPr>
          <p:nvPr/>
        </p:nvGrpSpPr>
        <p:grpSpPr bwMode="auto">
          <a:xfrm>
            <a:off x="0" y="5957888"/>
            <a:ext cx="9144000" cy="711200"/>
            <a:chOff x="0" y="5958222"/>
            <a:chExt cx="9144000" cy="711138"/>
          </a:xfrm>
        </p:grpSpPr>
        <p:pic>
          <p:nvPicPr>
            <p:cNvPr id="4101" name="Resim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58222"/>
              <a:ext cx="9144000" cy="135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Alt Başlık 2"/>
            <p:cNvSpPr txBox="1">
              <a:spLocks/>
            </p:cNvSpPr>
            <p:nvPr/>
          </p:nvSpPr>
          <p:spPr bwMode="auto">
            <a:xfrm>
              <a:off x="6594993" y="6237312"/>
              <a:ext cx="2547938"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None/>
              </a:pPr>
              <a:r>
                <a:rPr lang="tr-TR" sz="2000" dirty="0" smtClean="0">
                  <a:solidFill>
                    <a:srgbClr val="FFFFFF"/>
                  </a:solidFill>
                </a:rPr>
                <a:t>www.ie.sakarya.edu.tr</a:t>
              </a:r>
              <a:endParaRPr lang="tr-TR" sz="2000" dirty="0">
                <a:solidFill>
                  <a:srgbClr val="FFFFFF"/>
                </a:solidFill>
              </a:endParaRPr>
            </a:p>
          </p:txBody>
        </p:sp>
        <p:pic>
          <p:nvPicPr>
            <p:cNvPr id="4103" name="Picture 4" descr="saulogo_yatay2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536" y="6331562"/>
              <a:ext cx="2376264" cy="33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Başlık 9"/>
          <p:cNvSpPr>
            <a:spLocks noGrp="1"/>
          </p:cNvSpPr>
          <p:nvPr>
            <p:ph type="title"/>
          </p:nvPr>
        </p:nvSpPr>
        <p:spPr/>
        <p:txBody>
          <a:bodyPr/>
          <a:lstStyle/>
          <a:p>
            <a:r>
              <a:rPr lang="tr-TR" b="1" dirty="0" smtClean="0">
                <a:solidFill>
                  <a:schemeClr val="tx2">
                    <a:lumMod val="20000"/>
                    <a:lumOff val="80000"/>
                  </a:schemeClr>
                </a:solidFill>
              </a:rPr>
              <a:t>Sempozyum ve Kongreler</a:t>
            </a:r>
            <a:endParaRPr lang="tr-TR" b="1" dirty="0">
              <a:solidFill>
                <a:schemeClr val="tx2">
                  <a:lumMod val="20000"/>
                  <a:lumOff val="80000"/>
                </a:schemeClr>
              </a:solidFill>
            </a:endParaRPr>
          </a:p>
        </p:txBody>
      </p:sp>
      <p:sp>
        <p:nvSpPr>
          <p:cNvPr id="2" name="İçerik Yer Tutucusu 1"/>
          <p:cNvSpPr>
            <a:spLocks noGrp="1"/>
          </p:cNvSpPr>
          <p:nvPr>
            <p:ph idx="1"/>
          </p:nvPr>
        </p:nvSpPr>
        <p:spPr/>
        <p:txBody>
          <a:bodyPr>
            <a:normAutofit fontScale="85000" lnSpcReduction="10000"/>
          </a:bodyPr>
          <a:lstStyle/>
          <a:p>
            <a:pPr marL="342000" indent="-342000"/>
            <a:r>
              <a:rPr lang="en-US" dirty="0">
                <a:solidFill>
                  <a:schemeClr val="bg1"/>
                </a:solidFill>
              </a:rPr>
              <a:t>44th </a:t>
            </a:r>
            <a:r>
              <a:rPr lang="en-US" dirty="0" err="1" smtClean="0">
                <a:solidFill>
                  <a:schemeClr val="bg1"/>
                </a:solidFill>
              </a:rPr>
              <a:t>Internat</a:t>
            </a:r>
            <a:r>
              <a:rPr lang="tr-TR" dirty="0" smtClean="0">
                <a:solidFill>
                  <a:schemeClr val="bg1"/>
                </a:solidFill>
              </a:rPr>
              <a:t>i</a:t>
            </a:r>
            <a:r>
              <a:rPr lang="en-US" dirty="0" err="1" smtClean="0">
                <a:solidFill>
                  <a:schemeClr val="bg1"/>
                </a:solidFill>
              </a:rPr>
              <a:t>onal</a:t>
            </a:r>
            <a:r>
              <a:rPr lang="en-US" dirty="0" smtClean="0">
                <a:solidFill>
                  <a:schemeClr val="bg1"/>
                </a:solidFill>
              </a:rPr>
              <a:t> </a:t>
            </a:r>
            <a:r>
              <a:rPr lang="en-US" dirty="0">
                <a:solidFill>
                  <a:schemeClr val="bg1"/>
                </a:solidFill>
              </a:rPr>
              <a:t>Conference </a:t>
            </a:r>
            <a:r>
              <a:rPr lang="tr-TR" dirty="0" smtClean="0">
                <a:solidFill>
                  <a:schemeClr val="bg1"/>
                </a:solidFill>
              </a:rPr>
              <a:t>o</a:t>
            </a:r>
            <a:r>
              <a:rPr lang="en-US" dirty="0" smtClean="0">
                <a:solidFill>
                  <a:schemeClr val="bg1"/>
                </a:solidFill>
              </a:rPr>
              <a:t>n </a:t>
            </a:r>
            <a:r>
              <a:rPr lang="en-US" dirty="0">
                <a:solidFill>
                  <a:schemeClr val="bg1"/>
                </a:solidFill>
              </a:rPr>
              <a:t>Computers &amp; </a:t>
            </a:r>
            <a:r>
              <a:rPr lang="en-US" dirty="0" err="1" smtClean="0">
                <a:solidFill>
                  <a:schemeClr val="bg1"/>
                </a:solidFill>
              </a:rPr>
              <a:t>Industr</a:t>
            </a:r>
            <a:r>
              <a:rPr lang="tr-TR" dirty="0" smtClean="0">
                <a:solidFill>
                  <a:schemeClr val="bg1"/>
                </a:solidFill>
              </a:rPr>
              <a:t>i</a:t>
            </a:r>
            <a:r>
              <a:rPr lang="en-US" dirty="0" smtClean="0">
                <a:solidFill>
                  <a:schemeClr val="bg1"/>
                </a:solidFill>
              </a:rPr>
              <a:t>al </a:t>
            </a:r>
            <a:r>
              <a:rPr lang="en-US" dirty="0" err="1" smtClean="0">
                <a:solidFill>
                  <a:schemeClr val="bg1"/>
                </a:solidFill>
              </a:rPr>
              <a:t>Eng</a:t>
            </a:r>
            <a:r>
              <a:rPr lang="tr-TR" dirty="0" smtClean="0">
                <a:solidFill>
                  <a:schemeClr val="bg1"/>
                </a:solidFill>
              </a:rPr>
              <a:t>i</a:t>
            </a:r>
            <a:r>
              <a:rPr lang="en-US" dirty="0" err="1" smtClean="0">
                <a:solidFill>
                  <a:schemeClr val="bg1"/>
                </a:solidFill>
              </a:rPr>
              <a:t>neer</a:t>
            </a:r>
            <a:r>
              <a:rPr lang="tr-TR" dirty="0" smtClean="0">
                <a:solidFill>
                  <a:schemeClr val="bg1"/>
                </a:solidFill>
              </a:rPr>
              <a:t>i</a:t>
            </a:r>
            <a:r>
              <a:rPr lang="en-US" dirty="0" smtClean="0">
                <a:solidFill>
                  <a:schemeClr val="bg1"/>
                </a:solidFill>
              </a:rPr>
              <a:t>ng </a:t>
            </a:r>
            <a:r>
              <a:rPr lang="en-US" dirty="0">
                <a:solidFill>
                  <a:schemeClr val="bg1"/>
                </a:solidFill>
              </a:rPr>
              <a:t>&amp; 9th </a:t>
            </a:r>
            <a:r>
              <a:rPr lang="en-US" dirty="0" err="1" smtClean="0">
                <a:solidFill>
                  <a:schemeClr val="bg1"/>
                </a:solidFill>
              </a:rPr>
              <a:t>Internat</a:t>
            </a:r>
            <a:r>
              <a:rPr lang="tr-TR" dirty="0" smtClean="0">
                <a:solidFill>
                  <a:schemeClr val="bg1"/>
                </a:solidFill>
              </a:rPr>
              <a:t>i</a:t>
            </a:r>
            <a:r>
              <a:rPr lang="en-US" dirty="0" err="1" smtClean="0">
                <a:solidFill>
                  <a:schemeClr val="bg1"/>
                </a:solidFill>
              </a:rPr>
              <a:t>onal</a:t>
            </a:r>
            <a:r>
              <a:rPr lang="en-US" dirty="0" smtClean="0">
                <a:solidFill>
                  <a:schemeClr val="bg1"/>
                </a:solidFill>
              </a:rPr>
              <a:t> </a:t>
            </a:r>
            <a:r>
              <a:rPr lang="en-US" dirty="0" err="1" smtClean="0">
                <a:solidFill>
                  <a:schemeClr val="bg1"/>
                </a:solidFill>
              </a:rPr>
              <a:t>Sympos</a:t>
            </a:r>
            <a:r>
              <a:rPr lang="tr-TR" dirty="0" err="1" smtClean="0">
                <a:solidFill>
                  <a:schemeClr val="bg1"/>
                </a:solidFill>
              </a:rPr>
              <a:t>iu</a:t>
            </a:r>
            <a:r>
              <a:rPr lang="en-US" dirty="0" smtClean="0">
                <a:solidFill>
                  <a:schemeClr val="bg1"/>
                </a:solidFill>
              </a:rPr>
              <a:t>m </a:t>
            </a:r>
            <a:r>
              <a:rPr lang="tr-TR" dirty="0" smtClean="0">
                <a:solidFill>
                  <a:schemeClr val="bg1"/>
                </a:solidFill>
              </a:rPr>
              <a:t>o</a:t>
            </a:r>
            <a:r>
              <a:rPr lang="en-US" dirty="0" smtClean="0">
                <a:solidFill>
                  <a:schemeClr val="bg1"/>
                </a:solidFill>
              </a:rPr>
              <a:t>n </a:t>
            </a:r>
            <a:r>
              <a:rPr lang="en-US" dirty="0" err="1" smtClean="0">
                <a:solidFill>
                  <a:schemeClr val="bg1"/>
                </a:solidFill>
              </a:rPr>
              <a:t>Intell</a:t>
            </a:r>
            <a:r>
              <a:rPr lang="tr-TR" dirty="0" smtClean="0">
                <a:solidFill>
                  <a:schemeClr val="bg1"/>
                </a:solidFill>
              </a:rPr>
              <a:t>i</a:t>
            </a:r>
            <a:r>
              <a:rPr lang="en-US" dirty="0" smtClean="0">
                <a:solidFill>
                  <a:schemeClr val="bg1"/>
                </a:solidFill>
              </a:rPr>
              <a:t>gent </a:t>
            </a:r>
            <a:r>
              <a:rPr lang="en-US" dirty="0" err="1" smtClean="0">
                <a:solidFill>
                  <a:schemeClr val="bg1"/>
                </a:solidFill>
              </a:rPr>
              <a:t>Manufactur</a:t>
            </a:r>
            <a:r>
              <a:rPr lang="tr-TR" dirty="0" smtClean="0">
                <a:solidFill>
                  <a:schemeClr val="bg1"/>
                </a:solidFill>
              </a:rPr>
              <a:t>i</a:t>
            </a:r>
            <a:r>
              <a:rPr lang="en-US" dirty="0" smtClean="0">
                <a:solidFill>
                  <a:schemeClr val="bg1"/>
                </a:solidFill>
              </a:rPr>
              <a:t>ng </a:t>
            </a:r>
            <a:r>
              <a:rPr lang="tr-TR" dirty="0" smtClean="0">
                <a:solidFill>
                  <a:schemeClr val="bg1"/>
                </a:solidFill>
              </a:rPr>
              <a:t>a</a:t>
            </a:r>
            <a:r>
              <a:rPr lang="en-US" dirty="0" err="1" smtClean="0">
                <a:solidFill>
                  <a:schemeClr val="bg1"/>
                </a:solidFill>
              </a:rPr>
              <a:t>nd</a:t>
            </a:r>
            <a:r>
              <a:rPr lang="en-US" dirty="0" smtClean="0">
                <a:solidFill>
                  <a:schemeClr val="bg1"/>
                </a:solidFill>
              </a:rPr>
              <a:t> </a:t>
            </a:r>
            <a:r>
              <a:rPr lang="en-US" dirty="0" err="1" smtClean="0">
                <a:solidFill>
                  <a:schemeClr val="bg1"/>
                </a:solidFill>
              </a:rPr>
              <a:t>Serv</a:t>
            </a:r>
            <a:r>
              <a:rPr lang="tr-TR" dirty="0" smtClean="0">
                <a:solidFill>
                  <a:schemeClr val="bg1"/>
                </a:solidFill>
              </a:rPr>
              <a:t>i</a:t>
            </a:r>
            <a:r>
              <a:rPr lang="en-US" dirty="0" err="1" smtClean="0">
                <a:solidFill>
                  <a:schemeClr val="bg1"/>
                </a:solidFill>
              </a:rPr>
              <a:t>ce</a:t>
            </a:r>
            <a:r>
              <a:rPr lang="en-US" dirty="0" smtClean="0">
                <a:solidFill>
                  <a:schemeClr val="bg1"/>
                </a:solidFill>
              </a:rPr>
              <a:t> Systems</a:t>
            </a:r>
            <a:endParaRPr lang="tr-TR" dirty="0" smtClean="0">
              <a:solidFill>
                <a:schemeClr val="bg1"/>
              </a:solidFill>
            </a:endParaRPr>
          </a:p>
          <a:p>
            <a:pPr marL="342000" indent="-342000"/>
            <a:r>
              <a:rPr lang="tr-TR" dirty="0" err="1" smtClean="0">
                <a:solidFill>
                  <a:schemeClr val="bg1"/>
                </a:solidFill>
              </a:rPr>
              <a:t>Intelligent</a:t>
            </a:r>
            <a:r>
              <a:rPr lang="tr-TR" dirty="0" smtClean="0">
                <a:solidFill>
                  <a:schemeClr val="bg1"/>
                </a:solidFill>
              </a:rPr>
              <a:t> </a:t>
            </a:r>
            <a:r>
              <a:rPr lang="tr-TR" dirty="0" err="1">
                <a:solidFill>
                  <a:schemeClr val="bg1"/>
                </a:solidFill>
              </a:rPr>
              <a:t>and</a:t>
            </a:r>
            <a:r>
              <a:rPr lang="tr-TR" dirty="0">
                <a:solidFill>
                  <a:schemeClr val="bg1"/>
                </a:solidFill>
              </a:rPr>
              <a:t> </a:t>
            </a:r>
            <a:r>
              <a:rPr lang="tr-TR" dirty="0" err="1">
                <a:solidFill>
                  <a:schemeClr val="bg1"/>
                </a:solidFill>
              </a:rPr>
              <a:t>Manufacturing</a:t>
            </a:r>
            <a:r>
              <a:rPr lang="tr-TR" dirty="0">
                <a:solidFill>
                  <a:schemeClr val="bg1"/>
                </a:solidFill>
              </a:rPr>
              <a:t> </a:t>
            </a:r>
            <a:r>
              <a:rPr lang="tr-TR" dirty="0" err="1">
                <a:solidFill>
                  <a:schemeClr val="bg1"/>
                </a:solidFill>
              </a:rPr>
              <a:t>Systems</a:t>
            </a:r>
            <a:r>
              <a:rPr lang="tr-TR" dirty="0">
                <a:solidFill>
                  <a:schemeClr val="bg1"/>
                </a:solidFill>
              </a:rPr>
              <a:t> (IMS’96, 98, 01, 04, 06, 08, 10, </a:t>
            </a:r>
            <a:r>
              <a:rPr lang="tr-TR" dirty="0" smtClean="0">
                <a:solidFill>
                  <a:schemeClr val="bg1"/>
                </a:solidFill>
              </a:rPr>
              <a:t>12, 14)</a:t>
            </a:r>
            <a:endParaRPr lang="tr-TR" dirty="0">
              <a:solidFill>
                <a:schemeClr val="bg1"/>
              </a:solidFill>
            </a:endParaRPr>
          </a:p>
          <a:p>
            <a:pPr marL="342000" indent="-342000"/>
            <a:r>
              <a:rPr lang="tr-TR" dirty="0" smtClean="0">
                <a:solidFill>
                  <a:schemeClr val="bg1"/>
                </a:solidFill>
              </a:rPr>
              <a:t>Üretim Araştırması Sempozyumu (UAS’13)</a:t>
            </a:r>
          </a:p>
          <a:p>
            <a:pPr marL="342000" indent="-342000"/>
            <a:r>
              <a:rPr lang="en-US" dirty="0">
                <a:solidFill>
                  <a:schemeClr val="bg1"/>
                </a:solidFill>
              </a:rPr>
              <a:t>European Conference in Technology and Society (</a:t>
            </a:r>
            <a:r>
              <a:rPr lang="en-US" dirty="0" err="1" smtClean="0">
                <a:solidFill>
                  <a:schemeClr val="bg1"/>
                </a:solidFill>
              </a:rPr>
              <a:t>EuroTecS</a:t>
            </a:r>
            <a:r>
              <a:rPr lang="tr-TR" dirty="0" smtClean="0">
                <a:solidFill>
                  <a:schemeClr val="bg1"/>
                </a:solidFill>
              </a:rPr>
              <a:t>’</a:t>
            </a:r>
            <a:r>
              <a:rPr lang="en-US" dirty="0" smtClean="0">
                <a:solidFill>
                  <a:schemeClr val="bg1"/>
                </a:solidFill>
              </a:rPr>
              <a:t>13</a:t>
            </a:r>
            <a:r>
              <a:rPr lang="en-US" dirty="0">
                <a:solidFill>
                  <a:schemeClr val="bg1"/>
                </a:solidFill>
              </a:rPr>
              <a:t>)</a:t>
            </a:r>
            <a:endParaRPr lang="tr-TR" dirty="0" smtClean="0">
              <a:solidFill>
                <a:schemeClr val="bg1"/>
              </a:solidFill>
            </a:endParaRPr>
          </a:p>
          <a:p>
            <a:pPr marL="342000" indent="-342000"/>
            <a:r>
              <a:rPr lang="tr-TR" dirty="0" smtClean="0">
                <a:solidFill>
                  <a:schemeClr val="bg1"/>
                </a:solidFill>
              </a:rPr>
              <a:t>Yöneylem Araştırması ve Endüstri Mühendisliği Kongresi (YAEM’11)</a:t>
            </a:r>
          </a:p>
          <a:p>
            <a:pPr marL="342000" indent="-342000"/>
            <a:r>
              <a:rPr lang="tr-TR" dirty="0" smtClean="0">
                <a:solidFill>
                  <a:schemeClr val="bg1"/>
                </a:solidFill>
              </a:rPr>
              <a:t>Üniversite Sanayi İşbirliği Sempozyumu (USIS’07, 09)</a:t>
            </a:r>
          </a:p>
        </p:txBody>
      </p:sp>
    </p:spTree>
    <p:extLst>
      <p:ext uri="{BB962C8B-B14F-4D97-AF65-F5344CB8AC3E}">
        <p14:creationId xmlns:p14="http://schemas.microsoft.com/office/powerpoint/2010/main" val="33075472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up 1"/>
          <p:cNvGrpSpPr>
            <a:grpSpLocks/>
          </p:cNvGrpSpPr>
          <p:nvPr/>
        </p:nvGrpSpPr>
        <p:grpSpPr bwMode="auto">
          <a:xfrm>
            <a:off x="0" y="5957888"/>
            <a:ext cx="9144000" cy="711200"/>
            <a:chOff x="0" y="5958222"/>
            <a:chExt cx="9144000" cy="711138"/>
          </a:xfrm>
        </p:grpSpPr>
        <p:pic>
          <p:nvPicPr>
            <p:cNvPr id="4101" name="Resim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58222"/>
              <a:ext cx="9144000" cy="135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Alt Başlık 2"/>
            <p:cNvSpPr txBox="1">
              <a:spLocks/>
            </p:cNvSpPr>
            <p:nvPr/>
          </p:nvSpPr>
          <p:spPr bwMode="auto">
            <a:xfrm>
              <a:off x="6594993" y="6237312"/>
              <a:ext cx="2547938"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None/>
              </a:pPr>
              <a:r>
                <a:rPr lang="tr-TR" sz="2000" dirty="0" smtClean="0">
                  <a:solidFill>
                    <a:srgbClr val="FFFFFF"/>
                  </a:solidFill>
                </a:rPr>
                <a:t>www.ie.sakarya.edu.tr</a:t>
              </a:r>
              <a:endParaRPr lang="tr-TR" sz="2000" dirty="0">
                <a:solidFill>
                  <a:srgbClr val="FFFFFF"/>
                </a:solidFill>
              </a:endParaRPr>
            </a:p>
          </p:txBody>
        </p:sp>
        <p:pic>
          <p:nvPicPr>
            <p:cNvPr id="4103" name="Picture 4" descr="saulogo_yatay2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536" y="6331562"/>
              <a:ext cx="2376264" cy="33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Başlık 9"/>
          <p:cNvSpPr>
            <a:spLocks noGrp="1"/>
          </p:cNvSpPr>
          <p:nvPr>
            <p:ph type="title"/>
          </p:nvPr>
        </p:nvSpPr>
        <p:spPr>
          <a:xfrm>
            <a:off x="457200" y="116632"/>
            <a:ext cx="8229600" cy="1282154"/>
          </a:xfrm>
        </p:spPr>
        <p:txBody>
          <a:bodyPr/>
          <a:lstStyle/>
          <a:p>
            <a:r>
              <a:rPr lang="tr-TR" b="1" dirty="0" smtClean="0">
                <a:solidFill>
                  <a:schemeClr val="tx2">
                    <a:lumMod val="20000"/>
                    <a:lumOff val="80000"/>
                  </a:schemeClr>
                </a:solidFill>
              </a:rPr>
              <a:t>DUYURULAR </a:t>
            </a:r>
            <a:br>
              <a:rPr lang="tr-TR" b="1" dirty="0" smtClean="0">
                <a:solidFill>
                  <a:schemeClr val="tx2">
                    <a:lumMod val="20000"/>
                    <a:lumOff val="80000"/>
                  </a:schemeClr>
                </a:solidFill>
              </a:rPr>
            </a:br>
            <a:r>
              <a:rPr lang="tr-TR" b="1" dirty="0" smtClean="0">
                <a:solidFill>
                  <a:schemeClr val="tx2">
                    <a:lumMod val="20000"/>
                    <a:lumOff val="80000"/>
                  </a:schemeClr>
                </a:solidFill>
              </a:rPr>
              <a:t>Bölüm Sitemiz ve Sosyal Medya</a:t>
            </a:r>
            <a:endParaRPr lang="tr-TR" b="1" dirty="0">
              <a:solidFill>
                <a:schemeClr val="tx2">
                  <a:lumMod val="20000"/>
                  <a:lumOff val="80000"/>
                </a:schemeClr>
              </a:solidFill>
            </a:endParaRPr>
          </a:p>
        </p:txBody>
      </p:sp>
      <p:sp>
        <p:nvSpPr>
          <p:cNvPr id="2" name="İçerik Yer Tutucusu 1"/>
          <p:cNvSpPr>
            <a:spLocks noGrp="1"/>
          </p:cNvSpPr>
          <p:nvPr>
            <p:ph sz="half" idx="1"/>
          </p:nvPr>
        </p:nvSpPr>
        <p:spPr/>
        <p:txBody>
          <a:bodyPr>
            <a:normAutofit/>
          </a:bodyPr>
          <a:lstStyle/>
          <a:p>
            <a:pPr marL="342000" indent="-342000"/>
            <a:r>
              <a:rPr lang="tr-TR" sz="2600" b="1" dirty="0" smtClean="0">
                <a:solidFill>
                  <a:schemeClr val="bg1"/>
                </a:solidFill>
              </a:rPr>
              <a:t>Bölüm İnternet Sitesi</a:t>
            </a:r>
          </a:p>
          <a:p>
            <a:pPr marL="742050" lvl="1" indent="-342000"/>
            <a:r>
              <a:rPr lang="tr-TR" sz="2200" dirty="0" smtClean="0">
                <a:solidFill>
                  <a:schemeClr val="bg1"/>
                </a:solidFill>
              </a:rPr>
              <a:t>www.ie.sakarya.edu.tr</a:t>
            </a:r>
          </a:p>
          <a:p>
            <a:pPr marL="742050" lvl="1" indent="-342000"/>
            <a:r>
              <a:rPr lang="tr-TR" sz="2200" dirty="0" smtClean="0">
                <a:solidFill>
                  <a:schemeClr val="bg1"/>
                </a:solidFill>
              </a:rPr>
              <a:t>Güncel Duyurular ve İlanlar</a:t>
            </a:r>
          </a:p>
          <a:p>
            <a:pPr marL="742050" lvl="1" indent="-342000"/>
            <a:r>
              <a:rPr lang="tr-TR" sz="2200" dirty="0" smtClean="0">
                <a:solidFill>
                  <a:schemeClr val="bg1"/>
                </a:solidFill>
              </a:rPr>
              <a:t>Süreçler Hakkında Bilgi</a:t>
            </a:r>
          </a:p>
          <a:p>
            <a:pPr marL="742050" lvl="1" indent="-342000"/>
            <a:r>
              <a:rPr lang="tr-TR" sz="2200" dirty="0" smtClean="0">
                <a:solidFill>
                  <a:schemeClr val="bg1"/>
                </a:solidFill>
              </a:rPr>
              <a:t>Süreç Görevlileri ve İletişim Bilgileri</a:t>
            </a:r>
          </a:p>
          <a:p>
            <a:pPr marL="342000" indent="-342000"/>
            <a:r>
              <a:rPr lang="tr-TR" sz="2600" b="1" dirty="0" smtClean="0">
                <a:solidFill>
                  <a:schemeClr val="bg1"/>
                </a:solidFill>
              </a:rPr>
              <a:t>Sosyal Medya</a:t>
            </a:r>
          </a:p>
          <a:p>
            <a:pPr marL="742050" lvl="1" indent="-342000"/>
            <a:r>
              <a:rPr lang="tr-TR" sz="2200" dirty="0" smtClean="0">
                <a:solidFill>
                  <a:schemeClr val="bg1"/>
                </a:solidFill>
              </a:rPr>
              <a:t>Resmi Facebook Sayfası</a:t>
            </a:r>
          </a:p>
          <a:p>
            <a:pPr marL="742050" lvl="1" indent="-342000"/>
            <a:r>
              <a:rPr lang="tr-TR" sz="2200" dirty="0" smtClean="0">
                <a:solidFill>
                  <a:schemeClr val="bg1"/>
                </a:solidFill>
              </a:rPr>
              <a:t>Resmi </a:t>
            </a:r>
            <a:r>
              <a:rPr lang="tr-TR" sz="2200" dirty="0" err="1" smtClean="0">
                <a:solidFill>
                  <a:schemeClr val="bg1"/>
                </a:solidFill>
              </a:rPr>
              <a:t>Twitter</a:t>
            </a:r>
            <a:r>
              <a:rPr lang="tr-TR" sz="2200" dirty="0" smtClean="0">
                <a:solidFill>
                  <a:schemeClr val="bg1"/>
                </a:solidFill>
              </a:rPr>
              <a:t> Sayfası</a:t>
            </a:r>
          </a:p>
          <a:p>
            <a:pPr marL="742050" lvl="1" indent="-342000"/>
            <a:r>
              <a:rPr lang="tr-TR" sz="2200" dirty="0" smtClean="0">
                <a:solidFill>
                  <a:schemeClr val="bg1"/>
                </a:solidFill>
              </a:rPr>
              <a:t>Resmi Youtube Sayfası</a:t>
            </a:r>
          </a:p>
        </p:txBody>
      </p:sp>
      <p:pic>
        <p:nvPicPr>
          <p:cNvPr id="4" name="İçerik Yer Tutucusu 3"/>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48200" y="1768972"/>
            <a:ext cx="4464000" cy="2789999"/>
          </a:xfrm>
        </p:spPr>
      </p:pic>
      <p:pic>
        <p:nvPicPr>
          <p:cNvPr id="7" name="Resim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6136" y="4746467"/>
            <a:ext cx="2160000" cy="986789"/>
          </a:xfrm>
          <a:prstGeom prst="rect">
            <a:avLst/>
          </a:prstGeom>
        </p:spPr>
      </p:pic>
    </p:spTree>
    <p:extLst>
      <p:ext uri="{BB962C8B-B14F-4D97-AF65-F5344CB8AC3E}">
        <p14:creationId xmlns:p14="http://schemas.microsoft.com/office/powerpoint/2010/main" val="34222985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up 1"/>
          <p:cNvGrpSpPr>
            <a:grpSpLocks/>
          </p:cNvGrpSpPr>
          <p:nvPr/>
        </p:nvGrpSpPr>
        <p:grpSpPr bwMode="auto">
          <a:xfrm>
            <a:off x="0" y="5957888"/>
            <a:ext cx="9144000" cy="711200"/>
            <a:chOff x="0" y="5958222"/>
            <a:chExt cx="9144000" cy="711138"/>
          </a:xfrm>
        </p:grpSpPr>
        <p:pic>
          <p:nvPicPr>
            <p:cNvPr id="4101" name="Resim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58222"/>
              <a:ext cx="9144000" cy="135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Alt Başlık 2"/>
            <p:cNvSpPr txBox="1">
              <a:spLocks/>
            </p:cNvSpPr>
            <p:nvPr/>
          </p:nvSpPr>
          <p:spPr bwMode="auto">
            <a:xfrm>
              <a:off x="6594993" y="6237312"/>
              <a:ext cx="2547938"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None/>
              </a:pPr>
              <a:r>
                <a:rPr lang="tr-TR" sz="2000" dirty="0" smtClean="0">
                  <a:solidFill>
                    <a:srgbClr val="FFFFFF"/>
                  </a:solidFill>
                </a:rPr>
                <a:t>www.ie.sakarya.edu.tr</a:t>
              </a:r>
              <a:endParaRPr lang="tr-TR" sz="2000" dirty="0">
                <a:solidFill>
                  <a:srgbClr val="FFFFFF"/>
                </a:solidFill>
              </a:endParaRPr>
            </a:p>
          </p:txBody>
        </p:sp>
        <p:pic>
          <p:nvPicPr>
            <p:cNvPr id="4103" name="Picture 4" descr="saulogo_yatay2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536" y="6331562"/>
              <a:ext cx="2376264" cy="33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Başlık 9"/>
          <p:cNvSpPr>
            <a:spLocks noGrp="1"/>
          </p:cNvSpPr>
          <p:nvPr>
            <p:ph type="title"/>
          </p:nvPr>
        </p:nvSpPr>
        <p:spPr/>
        <p:txBody>
          <a:bodyPr/>
          <a:lstStyle/>
          <a:p>
            <a:r>
              <a:rPr lang="tr-TR" b="1" dirty="0" smtClean="0">
                <a:solidFill>
                  <a:schemeClr val="tx2">
                    <a:lumMod val="20000"/>
                    <a:lumOff val="80000"/>
                  </a:schemeClr>
                </a:solidFill>
              </a:rPr>
              <a:t>2016-2017 Yılı Ana Stratejilerimiz</a:t>
            </a:r>
            <a:endParaRPr lang="tr-TR" b="1" dirty="0">
              <a:solidFill>
                <a:schemeClr val="tx2">
                  <a:lumMod val="20000"/>
                  <a:lumOff val="80000"/>
                </a:schemeClr>
              </a:solidFill>
            </a:endParaRPr>
          </a:p>
        </p:txBody>
      </p:sp>
      <p:sp>
        <p:nvSpPr>
          <p:cNvPr id="2" name="İçerik Yer Tutucusu 1"/>
          <p:cNvSpPr>
            <a:spLocks noGrp="1"/>
          </p:cNvSpPr>
          <p:nvPr>
            <p:ph idx="1"/>
          </p:nvPr>
        </p:nvSpPr>
        <p:spPr/>
        <p:txBody>
          <a:bodyPr>
            <a:normAutofit/>
          </a:bodyPr>
          <a:lstStyle/>
          <a:p>
            <a:pPr marL="342000" indent="-342000"/>
            <a:r>
              <a:rPr lang="tr-TR" sz="3000" b="1" dirty="0">
                <a:solidFill>
                  <a:schemeClr val="bg1"/>
                </a:solidFill>
              </a:rPr>
              <a:t>Öğretim Elemanları ve Öğrencilerimizi </a:t>
            </a:r>
            <a:r>
              <a:rPr lang="tr-TR" sz="3000" b="1" dirty="0" smtClean="0">
                <a:solidFill>
                  <a:schemeClr val="bg1"/>
                </a:solidFill>
              </a:rPr>
              <a:t>ARGE – PROJE - UYGULAMALI Çalışmalara </a:t>
            </a:r>
            <a:r>
              <a:rPr lang="tr-TR" sz="3000" b="1" dirty="0">
                <a:solidFill>
                  <a:schemeClr val="bg1"/>
                </a:solidFill>
              </a:rPr>
              <a:t>Yönlendirmek</a:t>
            </a:r>
            <a:r>
              <a:rPr lang="tr-TR" sz="2800" dirty="0" smtClean="0">
                <a:solidFill>
                  <a:schemeClr val="bg1"/>
                </a:solidFill>
              </a:rPr>
              <a:t> </a:t>
            </a:r>
          </a:p>
          <a:p>
            <a:pPr marL="914400" lvl="1" indent="-514350">
              <a:buFont typeface="+mj-lt"/>
              <a:buAutoNum type="arabicPeriod"/>
            </a:pPr>
            <a:r>
              <a:rPr lang="tr-TR" sz="2600" dirty="0" smtClean="0">
                <a:solidFill>
                  <a:schemeClr val="bg1"/>
                </a:solidFill>
              </a:rPr>
              <a:t>İş Sağlığı</a:t>
            </a:r>
            <a:r>
              <a:rPr lang="tr-TR" sz="2600" dirty="0">
                <a:solidFill>
                  <a:schemeClr val="bg1"/>
                </a:solidFill>
              </a:rPr>
              <a:t>, </a:t>
            </a:r>
            <a:r>
              <a:rPr lang="tr-TR" sz="2600" dirty="0" smtClean="0">
                <a:solidFill>
                  <a:schemeClr val="bg1"/>
                </a:solidFill>
              </a:rPr>
              <a:t>İş Güvenliği</a:t>
            </a:r>
            <a:r>
              <a:rPr lang="tr-TR" sz="2600" dirty="0">
                <a:solidFill>
                  <a:schemeClr val="bg1"/>
                </a:solidFill>
              </a:rPr>
              <a:t>, Ergonomi Laboratuvarı Açmak</a:t>
            </a:r>
          </a:p>
          <a:p>
            <a:pPr lvl="2" indent="-342900">
              <a:buFont typeface="Courier New" panose="02070309020205020404" pitchFamily="49" charset="0"/>
              <a:buChar char="o"/>
            </a:pPr>
            <a:r>
              <a:rPr lang="tr-TR" sz="2200" dirty="0">
                <a:solidFill>
                  <a:schemeClr val="bg1"/>
                </a:solidFill>
              </a:rPr>
              <a:t>Bu laboratuvarda gerek öğrenciler için </a:t>
            </a:r>
            <a:r>
              <a:rPr lang="tr-TR" sz="2200" dirty="0" smtClean="0">
                <a:solidFill>
                  <a:schemeClr val="bg1"/>
                </a:solidFill>
              </a:rPr>
              <a:t>eğitimler </a:t>
            </a:r>
            <a:r>
              <a:rPr lang="tr-TR" sz="2200" dirty="0">
                <a:solidFill>
                  <a:schemeClr val="bg1"/>
                </a:solidFill>
              </a:rPr>
              <a:t>gerekse </a:t>
            </a:r>
            <a:r>
              <a:rPr lang="tr-TR" sz="2200" dirty="0" smtClean="0">
                <a:solidFill>
                  <a:schemeClr val="bg1"/>
                </a:solidFill>
              </a:rPr>
              <a:t>sanayi </a:t>
            </a:r>
            <a:r>
              <a:rPr lang="tr-TR" sz="2200" dirty="0">
                <a:solidFill>
                  <a:schemeClr val="bg1"/>
                </a:solidFill>
              </a:rPr>
              <a:t>ve </a:t>
            </a:r>
            <a:r>
              <a:rPr lang="tr-TR" sz="2200" dirty="0" smtClean="0">
                <a:solidFill>
                  <a:schemeClr val="bg1"/>
                </a:solidFill>
              </a:rPr>
              <a:t>iş </a:t>
            </a:r>
            <a:r>
              <a:rPr lang="tr-TR" sz="2200" dirty="0">
                <a:solidFill>
                  <a:schemeClr val="bg1"/>
                </a:solidFill>
              </a:rPr>
              <a:t>dünyasının </a:t>
            </a:r>
            <a:r>
              <a:rPr lang="tr-TR" sz="2200" dirty="0" smtClean="0">
                <a:solidFill>
                  <a:schemeClr val="bg1"/>
                </a:solidFill>
              </a:rPr>
              <a:t>kanun </a:t>
            </a:r>
            <a:r>
              <a:rPr lang="tr-TR" sz="2200" dirty="0">
                <a:solidFill>
                  <a:schemeClr val="bg1"/>
                </a:solidFill>
              </a:rPr>
              <a:t>ve </a:t>
            </a:r>
            <a:r>
              <a:rPr lang="tr-TR" sz="2200" dirty="0" smtClean="0">
                <a:solidFill>
                  <a:schemeClr val="bg1"/>
                </a:solidFill>
              </a:rPr>
              <a:t>yönetmeliklerin </a:t>
            </a:r>
            <a:r>
              <a:rPr lang="tr-TR" sz="2200" dirty="0">
                <a:solidFill>
                  <a:schemeClr val="bg1"/>
                </a:solidFill>
              </a:rPr>
              <a:t>gereği olan hizmetler </a:t>
            </a:r>
            <a:r>
              <a:rPr lang="tr-TR" sz="2200" dirty="0" smtClean="0">
                <a:solidFill>
                  <a:schemeClr val="bg1"/>
                </a:solidFill>
              </a:rPr>
              <a:t>verilecektir.</a:t>
            </a:r>
            <a:endParaRPr lang="tr-TR" sz="2200" dirty="0">
              <a:solidFill>
                <a:schemeClr val="bg1"/>
              </a:solidFill>
            </a:endParaRPr>
          </a:p>
          <a:p>
            <a:pPr lvl="2" indent="-342900">
              <a:buFont typeface="Courier New" panose="02070309020205020404" pitchFamily="49" charset="0"/>
              <a:buChar char="o"/>
            </a:pPr>
            <a:r>
              <a:rPr lang="tr-TR" sz="2200" dirty="0">
                <a:solidFill>
                  <a:schemeClr val="bg1"/>
                </a:solidFill>
              </a:rPr>
              <a:t>İlgili Dersler: İnsan Faktör Mühendisliği, İş Sağlığı ve Güvenliği</a:t>
            </a:r>
            <a:endParaRPr lang="tr-TR" sz="2200" dirty="0" smtClean="0">
              <a:solidFill>
                <a:schemeClr val="bg1"/>
              </a:solidFill>
            </a:endParaRPr>
          </a:p>
        </p:txBody>
      </p:sp>
    </p:spTree>
    <p:extLst>
      <p:ext uri="{BB962C8B-B14F-4D97-AF65-F5344CB8AC3E}">
        <p14:creationId xmlns:p14="http://schemas.microsoft.com/office/powerpoint/2010/main" val="37508167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up 1"/>
          <p:cNvGrpSpPr>
            <a:grpSpLocks/>
          </p:cNvGrpSpPr>
          <p:nvPr/>
        </p:nvGrpSpPr>
        <p:grpSpPr bwMode="auto">
          <a:xfrm>
            <a:off x="0" y="5957888"/>
            <a:ext cx="9144000" cy="711200"/>
            <a:chOff x="0" y="5958222"/>
            <a:chExt cx="9144000" cy="711138"/>
          </a:xfrm>
        </p:grpSpPr>
        <p:pic>
          <p:nvPicPr>
            <p:cNvPr id="4101" name="Resim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58222"/>
              <a:ext cx="9144000" cy="135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Alt Başlık 2"/>
            <p:cNvSpPr txBox="1">
              <a:spLocks/>
            </p:cNvSpPr>
            <p:nvPr/>
          </p:nvSpPr>
          <p:spPr bwMode="auto">
            <a:xfrm>
              <a:off x="6594993" y="6237312"/>
              <a:ext cx="2547938"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None/>
              </a:pPr>
              <a:r>
                <a:rPr lang="tr-TR" sz="2000" dirty="0" smtClean="0">
                  <a:solidFill>
                    <a:srgbClr val="FFFFFF"/>
                  </a:solidFill>
                </a:rPr>
                <a:t>www.ie.sakarya.edu.tr</a:t>
              </a:r>
              <a:endParaRPr lang="tr-TR" sz="2000" dirty="0">
                <a:solidFill>
                  <a:srgbClr val="FFFFFF"/>
                </a:solidFill>
              </a:endParaRPr>
            </a:p>
          </p:txBody>
        </p:sp>
        <p:pic>
          <p:nvPicPr>
            <p:cNvPr id="4103" name="Picture 4" descr="saulogo_yatay2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536" y="6331562"/>
              <a:ext cx="2376264" cy="33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Başlık 9"/>
          <p:cNvSpPr>
            <a:spLocks noGrp="1"/>
          </p:cNvSpPr>
          <p:nvPr>
            <p:ph type="title"/>
          </p:nvPr>
        </p:nvSpPr>
        <p:spPr/>
        <p:txBody>
          <a:bodyPr/>
          <a:lstStyle/>
          <a:p>
            <a:r>
              <a:rPr lang="tr-TR" b="1" dirty="0" smtClean="0">
                <a:solidFill>
                  <a:schemeClr val="tx2">
                    <a:lumMod val="20000"/>
                    <a:lumOff val="80000"/>
                  </a:schemeClr>
                </a:solidFill>
              </a:rPr>
              <a:t>2016-2017 Yılı Ana Stratejilerimiz</a:t>
            </a:r>
            <a:endParaRPr lang="tr-TR" b="1" dirty="0">
              <a:solidFill>
                <a:schemeClr val="tx2">
                  <a:lumMod val="20000"/>
                  <a:lumOff val="80000"/>
                </a:schemeClr>
              </a:solidFill>
            </a:endParaRPr>
          </a:p>
        </p:txBody>
      </p:sp>
      <p:sp>
        <p:nvSpPr>
          <p:cNvPr id="2" name="İçerik Yer Tutucusu 1"/>
          <p:cNvSpPr>
            <a:spLocks noGrp="1"/>
          </p:cNvSpPr>
          <p:nvPr>
            <p:ph idx="1"/>
          </p:nvPr>
        </p:nvSpPr>
        <p:spPr/>
        <p:txBody>
          <a:bodyPr>
            <a:normAutofit fontScale="92500"/>
          </a:bodyPr>
          <a:lstStyle/>
          <a:p>
            <a:r>
              <a:rPr lang="tr-TR" b="1" dirty="0">
                <a:solidFill>
                  <a:schemeClr val="bg1"/>
                </a:solidFill>
              </a:rPr>
              <a:t>Öğretim Elemanları ve Öğrencilerimizi </a:t>
            </a:r>
            <a:r>
              <a:rPr lang="tr-TR" b="1" dirty="0" smtClean="0">
                <a:solidFill>
                  <a:schemeClr val="bg1"/>
                </a:solidFill>
              </a:rPr>
              <a:t>ARGE – PROJE - UYGULAMALI Çalışmalara Yönlendirmek</a:t>
            </a:r>
            <a:endParaRPr lang="tr-TR" b="1" dirty="0">
              <a:solidFill>
                <a:schemeClr val="bg1"/>
              </a:solidFill>
            </a:endParaRPr>
          </a:p>
          <a:p>
            <a:pPr marL="914400" lvl="1" indent="-514350">
              <a:buFont typeface="+mj-lt"/>
              <a:buAutoNum type="arabicPeriod" startAt="2"/>
            </a:pPr>
            <a:r>
              <a:rPr lang="tr-TR" dirty="0" smtClean="0">
                <a:solidFill>
                  <a:schemeClr val="bg1"/>
                </a:solidFill>
              </a:rPr>
              <a:t>Sanal </a:t>
            </a:r>
            <a:r>
              <a:rPr lang="tr-TR" dirty="0">
                <a:solidFill>
                  <a:schemeClr val="bg1"/>
                </a:solidFill>
              </a:rPr>
              <a:t>İşletme Laboratuvarı Açmak</a:t>
            </a:r>
          </a:p>
          <a:p>
            <a:pPr lvl="2" indent="-342900">
              <a:buFont typeface="Courier New" panose="02070309020205020404" pitchFamily="49" charset="0"/>
              <a:buChar char="o"/>
            </a:pPr>
            <a:r>
              <a:rPr lang="tr-TR" dirty="0">
                <a:solidFill>
                  <a:schemeClr val="bg1"/>
                </a:solidFill>
              </a:rPr>
              <a:t>e-Business Suite, </a:t>
            </a:r>
            <a:r>
              <a:rPr lang="tr-TR" dirty="0" smtClean="0">
                <a:solidFill>
                  <a:schemeClr val="bg1"/>
                </a:solidFill>
              </a:rPr>
              <a:t>SAP, CANIAS</a:t>
            </a:r>
            <a:r>
              <a:rPr lang="tr-TR" dirty="0">
                <a:solidFill>
                  <a:schemeClr val="bg1"/>
                </a:solidFill>
              </a:rPr>
              <a:t>, Axapta Kurumsal Kaynak </a:t>
            </a:r>
            <a:r>
              <a:rPr lang="tr-TR" dirty="0" smtClean="0">
                <a:solidFill>
                  <a:schemeClr val="bg1"/>
                </a:solidFill>
              </a:rPr>
              <a:t>Planlama, </a:t>
            </a:r>
            <a:r>
              <a:rPr lang="tr-TR" dirty="0">
                <a:solidFill>
                  <a:schemeClr val="bg1"/>
                </a:solidFill>
              </a:rPr>
              <a:t>Açık Kaynak Kodlu Kurumsal Kaynak Planlama Yazılımları Uygulamaları, FESTO Bilgisayar Bütünleşik İmalat</a:t>
            </a:r>
          </a:p>
          <a:p>
            <a:pPr lvl="2" indent="-342900">
              <a:buFont typeface="Courier New" panose="02070309020205020404" pitchFamily="49" charset="0"/>
              <a:buChar char="o"/>
            </a:pPr>
            <a:r>
              <a:rPr lang="tr-TR" dirty="0">
                <a:solidFill>
                  <a:schemeClr val="bg1"/>
                </a:solidFill>
              </a:rPr>
              <a:t>İlgili Dersler: Tesis Planlama, İmalat Teknolojileri, İmalat Sistemleri ve Stratejileri, Malzeme ve İmalat Teknolojileri, Malzeme ve Lojistik Yönetimi, Zeki İmalat Sistemleri, Kurum ve Kurumsal Modelleme, Girişimcilik ve Proje Yönetimi, Tedarik Zinciri Yönetimi, Finansal Analiz, Mühendislik Ekonomisi, Kurumsal Bilgi Yönetimi</a:t>
            </a:r>
            <a:endParaRPr lang="tr-TR" dirty="0" smtClean="0">
              <a:solidFill>
                <a:schemeClr val="bg1"/>
              </a:solidFill>
            </a:endParaRPr>
          </a:p>
        </p:txBody>
      </p:sp>
    </p:spTree>
    <p:extLst>
      <p:ext uri="{BB962C8B-B14F-4D97-AF65-F5344CB8AC3E}">
        <p14:creationId xmlns:p14="http://schemas.microsoft.com/office/powerpoint/2010/main" val="18678366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up 1"/>
          <p:cNvGrpSpPr>
            <a:grpSpLocks/>
          </p:cNvGrpSpPr>
          <p:nvPr/>
        </p:nvGrpSpPr>
        <p:grpSpPr bwMode="auto">
          <a:xfrm>
            <a:off x="0" y="5957888"/>
            <a:ext cx="9144000" cy="711200"/>
            <a:chOff x="0" y="5958222"/>
            <a:chExt cx="9144000" cy="711138"/>
          </a:xfrm>
        </p:grpSpPr>
        <p:pic>
          <p:nvPicPr>
            <p:cNvPr id="4101" name="Resim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58222"/>
              <a:ext cx="9144000" cy="135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Alt Başlık 2"/>
            <p:cNvSpPr txBox="1">
              <a:spLocks/>
            </p:cNvSpPr>
            <p:nvPr/>
          </p:nvSpPr>
          <p:spPr bwMode="auto">
            <a:xfrm>
              <a:off x="6594993" y="6237312"/>
              <a:ext cx="2547938"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None/>
              </a:pPr>
              <a:r>
                <a:rPr lang="tr-TR" sz="2000" dirty="0" smtClean="0">
                  <a:solidFill>
                    <a:srgbClr val="FFFFFF"/>
                  </a:solidFill>
                </a:rPr>
                <a:t>www.ie.sakarya.edu.tr</a:t>
              </a:r>
              <a:endParaRPr lang="tr-TR" sz="2000" dirty="0">
                <a:solidFill>
                  <a:srgbClr val="FFFFFF"/>
                </a:solidFill>
              </a:endParaRPr>
            </a:p>
          </p:txBody>
        </p:sp>
        <p:pic>
          <p:nvPicPr>
            <p:cNvPr id="4103" name="Picture 4" descr="saulogo_yatay2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536" y="6331562"/>
              <a:ext cx="2376264" cy="33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Başlık 9"/>
          <p:cNvSpPr>
            <a:spLocks noGrp="1"/>
          </p:cNvSpPr>
          <p:nvPr>
            <p:ph type="title"/>
          </p:nvPr>
        </p:nvSpPr>
        <p:spPr/>
        <p:txBody>
          <a:bodyPr/>
          <a:lstStyle/>
          <a:p>
            <a:r>
              <a:rPr lang="tr-TR" b="1" dirty="0" smtClean="0">
                <a:solidFill>
                  <a:schemeClr val="tx2">
                    <a:lumMod val="20000"/>
                    <a:lumOff val="80000"/>
                  </a:schemeClr>
                </a:solidFill>
              </a:rPr>
              <a:t>2016-2017 Yılı Ana Stratejilerimiz</a:t>
            </a:r>
            <a:endParaRPr lang="tr-TR" b="1" dirty="0">
              <a:solidFill>
                <a:schemeClr val="tx2">
                  <a:lumMod val="20000"/>
                  <a:lumOff val="80000"/>
                </a:schemeClr>
              </a:solidFill>
            </a:endParaRPr>
          </a:p>
        </p:txBody>
      </p:sp>
      <p:sp>
        <p:nvSpPr>
          <p:cNvPr id="2" name="İçerik Yer Tutucusu 1"/>
          <p:cNvSpPr>
            <a:spLocks noGrp="1"/>
          </p:cNvSpPr>
          <p:nvPr>
            <p:ph idx="1"/>
          </p:nvPr>
        </p:nvSpPr>
        <p:spPr/>
        <p:txBody>
          <a:bodyPr>
            <a:normAutofit/>
          </a:bodyPr>
          <a:lstStyle/>
          <a:p>
            <a:r>
              <a:rPr lang="tr-TR" sz="3000" b="1" dirty="0">
                <a:solidFill>
                  <a:schemeClr val="bg1"/>
                </a:solidFill>
              </a:rPr>
              <a:t>Öğretim Elemanları ve Öğrencilerimizi </a:t>
            </a:r>
            <a:r>
              <a:rPr lang="tr-TR" sz="3000" b="1" dirty="0" smtClean="0">
                <a:solidFill>
                  <a:schemeClr val="bg1"/>
                </a:solidFill>
              </a:rPr>
              <a:t>ARGE – PROJE - UYGULAMALI Çalışmalara Yönlendirmek</a:t>
            </a:r>
            <a:endParaRPr lang="tr-TR" sz="3000" b="1" dirty="0">
              <a:solidFill>
                <a:schemeClr val="bg1"/>
              </a:solidFill>
            </a:endParaRPr>
          </a:p>
          <a:p>
            <a:pPr marL="914400" lvl="1" indent="-514350">
              <a:buFont typeface="+mj-lt"/>
              <a:buAutoNum type="arabicPeriod" startAt="3"/>
            </a:pPr>
            <a:r>
              <a:rPr lang="tr-TR" sz="2600" dirty="0" smtClean="0">
                <a:solidFill>
                  <a:schemeClr val="bg1"/>
                </a:solidFill>
              </a:rPr>
              <a:t>Benzetim </a:t>
            </a:r>
            <a:r>
              <a:rPr lang="tr-TR" sz="2600" dirty="0">
                <a:solidFill>
                  <a:schemeClr val="bg1"/>
                </a:solidFill>
              </a:rPr>
              <a:t>Laboratuvarı Açmak</a:t>
            </a:r>
          </a:p>
          <a:p>
            <a:pPr lvl="2" indent="-342900">
              <a:buFont typeface="Courier New" panose="02070309020205020404" pitchFamily="49" charset="0"/>
              <a:buChar char="o"/>
            </a:pPr>
            <a:r>
              <a:rPr lang="tr-TR" sz="2200" dirty="0" err="1">
                <a:solidFill>
                  <a:schemeClr val="bg1"/>
                </a:solidFill>
              </a:rPr>
              <a:t>Rockwell</a:t>
            </a:r>
            <a:r>
              <a:rPr lang="tr-TR" sz="2200" dirty="0">
                <a:solidFill>
                  <a:schemeClr val="bg1"/>
                </a:solidFill>
              </a:rPr>
              <a:t> Arena, </a:t>
            </a:r>
            <a:r>
              <a:rPr lang="tr-TR" sz="2200" dirty="0" err="1">
                <a:solidFill>
                  <a:schemeClr val="bg1"/>
                </a:solidFill>
              </a:rPr>
              <a:t>AnyLogic</a:t>
            </a:r>
            <a:r>
              <a:rPr lang="tr-TR" sz="2200" dirty="0">
                <a:solidFill>
                  <a:schemeClr val="bg1"/>
                </a:solidFill>
              </a:rPr>
              <a:t>, </a:t>
            </a:r>
            <a:r>
              <a:rPr lang="tr-TR" sz="2200" dirty="0" err="1">
                <a:solidFill>
                  <a:schemeClr val="bg1"/>
                </a:solidFill>
              </a:rPr>
              <a:t>PowerSim</a:t>
            </a:r>
            <a:r>
              <a:rPr lang="tr-TR" sz="2200" dirty="0">
                <a:solidFill>
                  <a:schemeClr val="bg1"/>
                </a:solidFill>
              </a:rPr>
              <a:t> </a:t>
            </a:r>
            <a:r>
              <a:rPr lang="tr-TR" sz="2200" dirty="0" err="1">
                <a:solidFill>
                  <a:schemeClr val="bg1"/>
                </a:solidFill>
              </a:rPr>
              <a:t>Studio</a:t>
            </a:r>
            <a:r>
              <a:rPr lang="tr-TR" sz="2200" dirty="0">
                <a:solidFill>
                  <a:schemeClr val="bg1"/>
                </a:solidFill>
              </a:rPr>
              <a:t>, GAMS </a:t>
            </a:r>
            <a:r>
              <a:rPr lang="tr-TR" sz="2200" dirty="0" err="1">
                <a:solidFill>
                  <a:schemeClr val="bg1"/>
                </a:solidFill>
              </a:rPr>
              <a:t>Optimization</a:t>
            </a:r>
            <a:r>
              <a:rPr lang="tr-TR" sz="2200" dirty="0">
                <a:solidFill>
                  <a:schemeClr val="bg1"/>
                </a:solidFill>
              </a:rPr>
              <a:t>, DASH </a:t>
            </a:r>
            <a:r>
              <a:rPr lang="tr-TR" sz="2200" dirty="0" err="1">
                <a:solidFill>
                  <a:schemeClr val="bg1"/>
                </a:solidFill>
              </a:rPr>
              <a:t>Optimization</a:t>
            </a:r>
            <a:endParaRPr lang="tr-TR" sz="2200" dirty="0">
              <a:solidFill>
                <a:schemeClr val="bg1"/>
              </a:solidFill>
            </a:endParaRPr>
          </a:p>
          <a:p>
            <a:pPr lvl="2" indent="-342900">
              <a:buFont typeface="Courier New" panose="02070309020205020404" pitchFamily="49" charset="0"/>
              <a:buChar char="o"/>
            </a:pPr>
            <a:r>
              <a:rPr lang="tr-TR" sz="2200" dirty="0">
                <a:solidFill>
                  <a:schemeClr val="bg1"/>
                </a:solidFill>
              </a:rPr>
              <a:t>İlgili Dersler: Benzetim, Yöneylem Araştırması </a:t>
            </a:r>
            <a:r>
              <a:rPr lang="tr-TR" sz="2200" dirty="0" smtClean="0">
                <a:solidFill>
                  <a:schemeClr val="bg1"/>
                </a:solidFill>
              </a:rPr>
              <a:t>III</a:t>
            </a:r>
          </a:p>
          <a:p>
            <a:pPr marL="914400" lvl="1" indent="-514350">
              <a:buFont typeface="+mj-lt"/>
              <a:buAutoNum type="arabicPeriod" startAt="4"/>
            </a:pPr>
            <a:r>
              <a:rPr lang="tr-TR" sz="2600" dirty="0" smtClean="0">
                <a:solidFill>
                  <a:schemeClr val="bg1"/>
                </a:solidFill>
              </a:rPr>
              <a:t>Yapay </a:t>
            </a:r>
            <a:r>
              <a:rPr lang="tr-TR" sz="2600" dirty="0">
                <a:solidFill>
                  <a:schemeClr val="bg1"/>
                </a:solidFill>
              </a:rPr>
              <a:t>Zeka Teknolojileri Laboratuvarı Açmak</a:t>
            </a:r>
          </a:p>
          <a:p>
            <a:pPr lvl="2" indent="-342900">
              <a:buFont typeface="Courier New" panose="02070309020205020404" pitchFamily="49" charset="0"/>
              <a:buChar char="o"/>
            </a:pPr>
            <a:r>
              <a:rPr lang="tr-TR" sz="2200" dirty="0">
                <a:solidFill>
                  <a:schemeClr val="bg1"/>
                </a:solidFill>
              </a:rPr>
              <a:t>İlgili Dersler: Karar Teorisi ve Analizi, Yapay Zeka, Zeki İmalat Sistemleri</a:t>
            </a:r>
            <a:endParaRPr lang="tr-TR" sz="2200" dirty="0" smtClean="0">
              <a:solidFill>
                <a:schemeClr val="bg1"/>
              </a:solidFill>
            </a:endParaRPr>
          </a:p>
        </p:txBody>
      </p:sp>
    </p:spTree>
    <p:extLst>
      <p:ext uri="{BB962C8B-B14F-4D97-AF65-F5344CB8AC3E}">
        <p14:creationId xmlns:p14="http://schemas.microsoft.com/office/powerpoint/2010/main" val="38352261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up 1"/>
          <p:cNvGrpSpPr>
            <a:grpSpLocks/>
          </p:cNvGrpSpPr>
          <p:nvPr/>
        </p:nvGrpSpPr>
        <p:grpSpPr bwMode="auto">
          <a:xfrm>
            <a:off x="0" y="5957888"/>
            <a:ext cx="9144000" cy="711200"/>
            <a:chOff x="0" y="5958222"/>
            <a:chExt cx="9144000" cy="711138"/>
          </a:xfrm>
        </p:grpSpPr>
        <p:pic>
          <p:nvPicPr>
            <p:cNvPr id="4101" name="Resim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58222"/>
              <a:ext cx="9144000" cy="135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Alt Başlık 2"/>
            <p:cNvSpPr txBox="1">
              <a:spLocks/>
            </p:cNvSpPr>
            <p:nvPr/>
          </p:nvSpPr>
          <p:spPr bwMode="auto">
            <a:xfrm>
              <a:off x="6594993" y="6237312"/>
              <a:ext cx="2547938"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None/>
              </a:pPr>
              <a:r>
                <a:rPr lang="tr-TR" sz="2000" dirty="0" smtClean="0">
                  <a:solidFill>
                    <a:srgbClr val="FFFFFF"/>
                  </a:solidFill>
                </a:rPr>
                <a:t>www.ie.sakarya.edu.tr</a:t>
              </a:r>
              <a:endParaRPr lang="tr-TR" sz="2000" dirty="0">
                <a:solidFill>
                  <a:srgbClr val="FFFFFF"/>
                </a:solidFill>
              </a:endParaRPr>
            </a:p>
          </p:txBody>
        </p:sp>
        <p:pic>
          <p:nvPicPr>
            <p:cNvPr id="4103" name="Picture 4" descr="saulogo_yatay2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536" y="6331562"/>
              <a:ext cx="2376264" cy="33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Başlık 9"/>
          <p:cNvSpPr>
            <a:spLocks noGrp="1"/>
          </p:cNvSpPr>
          <p:nvPr>
            <p:ph type="title"/>
          </p:nvPr>
        </p:nvSpPr>
        <p:spPr/>
        <p:txBody>
          <a:bodyPr/>
          <a:lstStyle/>
          <a:p>
            <a:r>
              <a:rPr lang="tr-TR" b="1" dirty="0" smtClean="0">
                <a:solidFill>
                  <a:schemeClr val="tx2">
                    <a:lumMod val="20000"/>
                    <a:lumOff val="80000"/>
                  </a:schemeClr>
                </a:solidFill>
              </a:rPr>
              <a:t>2016-2017 Yılı Ana Stratejilerimiz</a:t>
            </a:r>
            <a:endParaRPr lang="tr-TR" b="1" dirty="0">
              <a:solidFill>
                <a:schemeClr val="tx2">
                  <a:lumMod val="20000"/>
                  <a:lumOff val="80000"/>
                </a:schemeClr>
              </a:solidFill>
            </a:endParaRPr>
          </a:p>
        </p:txBody>
      </p:sp>
      <p:sp>
        <p:nvSpPr>
          <p:cNvPr id="2" name="İçerik Yer Tutucusu 1"/>
          <p:cNvSpPr>
            <a:spLocks noGrp="1"/>
          </p:cNvSpPr>
          <p:nvPr>
            <p:ph idx="1"/>
          </p:nvPr>
        </p:nvSpPr>
        <p:spPr/>
        <p:txBody>
          <a:bodyPr>
            <a:normAutofit/>
          </a:bodyPr>
          <a:lstStyle/>
          <a:p>
            <a:r>
              <a:rPr lang="tr-TR" sz="3000" b="1" dirty="0">
                <a:solidFill>
                  <a:schemeClr val="bg1"/>
                </a:solidFill>
              </a:rPr>
              <a:t>Dış Kaynaklı Projeler </a:t>
            </a:r>
            <a:r>
              <a:rPr lang="tr-TR" sz="3000" b="1" dirty="0" smtClean="0">
                <a:solidFill>
                  <a:schemeClr val="bg1"/>
                </a:solidFill>
              </a:rPr>
              <a:t>Gerçekleştirmek</a:t>
            </a:r>
          </a:p>
          <a:p>
            <a:pPr marL="971550" lvl="1" indent="-514350">
              <a:buFont typeface="+mj-lt"/>
              <a:buAutoNum type="arabicPeriod" startAt="5"/>
            </a:pPr>
            <a:r>
              <a:rPr lang="tr-TR" sz="2600" dirty="0" smtClean="0">
                <a:solidFill>
                  <a:schemeClr val="bg1"/>
                </a:solidFill>
              </a:rPr>
              <a:t>Akılcı </a:t>
            </a:r>
            <a:r>
              <a:rPr lang="tr-TR" sz="2600" dirty="0">
                <a:solidFill>
                  <a:schemeClr val="bg1"/>
                </a:solidFill>
              </a:rPr>
              <a:t>İlaç: Sayabil-Önemse </a:t>
            </a:r>
            <a:r>
              <a:rPr lang="tr-TR" sz="2600" dirty="0" smtClean="0">
                <a:solidFill>
                  <a:schemeClr val="bg1"/>
                </a:solidFill>
              </a:rPr>
              <a:t>Projesi</a:t>
            </a:r>
          </a:p>
          <a:p>
            <a:pPr marL="1200150" lvl="2" indent="-342900">
              <a:buFont typeface="Courier New" panose="02070309020205020404" pitchFamily="49" charset="0"/>
              <a:buChar char="o"/>
            </a:pPr>
            <a:r>
              <a:rPr lang="tr-TR" sz="2200" dirty="0" smtClean="0">
                <a:solidFill>
                  <a:schemeClr val="bg1"/>
                </a:solidFill>
              </a:rPr>
              <a:t>SGK destekli </a:t>
            </a:r>
            <a:r>
              <a:rPr lang="tr-TR" sz="2200" dirty="0">
                <a:solidFill>
                  <a:schemeClr val="bg1"/>
                </a:solidFill>
              </a:rPr>
              <a:t>, 150 000 TL </a:t>
            </a:r>
            <a:r>
              <a:rPr lang="tr-TR" sz="2200" dirty="0" smtClean="0">
                <a:solidFill>
                  <a:schemeClr val="bg1"/>
                </a:solidFill>
              </a:rPr>
              <a:t>bütçeli</a:t>
            </a:r>
            <a:r>
              <a:rPr lang="tr-TR" sz="2200" dirty="0">
                <a:solidFill>
                  <a:schemeClr val="bg1"/>
                </a:solidFill>
              </a:rPr>
              <a:t>, 1 yıl </a:t>
            </a:r>
            <a:r>
              <a:rPr lang="tr-TR" sz="2200" dirty="0" smtClean="0">
                <a:solidFill>
                  <a:schemeClr val="bg1"/>
                </a:solidFill>
              </a:rPr>
              <a:t>süreli</a:t>
            </a:r>
            <a:endParaRPr lang="tr-TR" sz="2200" dirty="0">
              <a:solidFill>
                <a:schemeClr val="bg1"/>
              </a:solidFill>
            </a:endParaRPr>
          </a:p>
          <a:p>
            <a:pPr marL="971550" lvl="1" indent="-514350">
              <a:buFont typeface="+mj-lt"/>
              <a:buAutoNum type="arabicPeriod" startAt="5"/>
            </a:pPr>
            <a:r>
              <a:rPr lang="tr-TR" sz="2600" dirty="0" smtClean="0">
                <a:solidFill>
                  <a:schemeClr val="bg1"/>
                </a:solidFill>
              </a:rPr>
              <a:t>Sapanca </a:t>
            </a:r>
            <a:r>
              <a:rPr lang="tr-TR" sz="2600" dirty="0">
                <a:solidFill>
                  <a:schemeClr val="bg1"/>
                </a:solidFill>
              </a:rPr>
              <a:t>Gölü Havzasında Sürdürülebilir Gerçek Zamanlı Su Kalitesi Takibi Yöntemi </a:t>
            </a:r>
            <a:r>
              <a:rPr lang="tr-TR" sz="2600" dirty="0" smtClean="0">
                <a:solidFill>
                  <a:schemeClr val="bg1"/>
                </a:solidFill>
              </a:rPr>
              <a:t>Geliştirilmesi</a:t>
            </a:r>
          </a:p>
          <a:p>
            <a:pPr marL="1200150" lvl="2" indent="-342900">
              <a:buFont typeface="Courier New" panose="02070309020205020404" pitchFamily="49" charset="0"/>
              <a:buChar char="o"/>
            </a:pPr>
            <a:r>
              <a:rPr lang="tr-TR" sz="2200" dirty="0" smtClean="0">
                <a:solidFill>
                  <a:schemeClr val="bg1"/>
                </a:solidFill>
              </a:rPr>
              <a:t>1.730.806 </a:t>
            </a:r>
            <a:r>
              <a:rPr lang="tr-TR" sz="2200" dirty="0">
                <a:solidFill>
                  <a:schemeClr val="bg1"/>
                </a:solidFill>
              </a:rPr>
              <a:t>TL bütçeli </a:t>
            </a:r>
            <a:r>
              <a:rPr lang="tr-TR" sz="2200" dirty="0" smtClean="0">
                <a:solidFill>
                  <a:schemeClr val="bg1"/>
                </a:solidFill>
              </a:rPr>
              <a:t>- 11 ay süreli</a:t>
            </a:r>
            <a:endParaRPr lang="tr-TR" sz="2200" dirty="0">
              <a:solidFill>
                <a:schemeClr val="bg1"/>
              </a:solidFill>
            </a:endParaRPr>
          </a:p>
          <a:p>
            <a:pPr marL="971550" lvl="1" indent="-514350">
              <a:buFont typeface="+mj-lt"/>
              <a:buAutoNum type="arabicPeriod" startAt="5"/>
            </a:pPr>
            <a:r>
              <a:rPr lang="tr-TR" sz="2600" dirty="0" smtClean="0">
                <a:solidFill>
                  <a:schemeClr val="bg1"/>
                </a:solidFill>
              </a:rPr>
              <a:t>Kümes </a:t>
            </a:r>
            <a:r>
              <a:rPr lang="tr-TR" sz="2600" dirty="0">
                <a:solidFill>
                  <a:schemeClr val="bg1"/>
                </a:solidFill>
              </a:rPr>
              <a:t>Atıklarından Solar Kurutma ile Organik Gübre Üretim Sürecinin </a:t>
            </a:r>
            <a:r>
              <a:rPr lang="tr-TR" sz="2600" dirty="0" smtClean="0">
                <a:solidFill>
                  <a:schemeClr val="bg1"/>
                </a:solidFill>
              </a:rPr>
              <a:t>Tasarlanması</a:t>
            </a:r>
          </a:p>
          <a:p>
            <a:pPr lvl="2" indent="-285750">
              <a:buFont typeface="Courier New" panose="02070309020205020404" pitchFamily="49" charset="0"/>
              <a:buChar char="o"/>
            </a:pPr>
            <a:r>
              <a:rPr lang="tr-TR" sz="2200" dirty="0" smtClean="0">
                <a:solidFill>
                  <a:schemeClr val="bg1"/>
                </a:solidFill>
              </a:rPr>
              <a:t>696.500 </a:t>
            </a:r>
            <a:r>
              <a:rPr lang="tr-TR" sz="2200" dirty="0">
                <a:solidFill>
                  <a:schemeClr val="bg1"/>
                </a:solidFill>
              </a:rPr>
              <a:t>TL - 11 </a:t>
            </a:r>
            <a:r>
              <a:rPr lang="tr-TR" sz="2200" dirty="0" smtClean="0">
                <a:solidFill>
                  <a:schemeClr val="bg1"/>
                </a:solidFill>
              </a:rPr>
              <a:t>ay </a:t>
            </a:r>
            <a:r>
              <a:rPr lang="tr-TR" sz="2200" dirty="0">
                <a:solidFill>
                  <a:schemeClr val="bg1"/>
                </a:solidFill>
              </a:rPr>
              <a:t>- Çevre ve Şehir Bakanlığı d</a:t>
            </a:r>
            <a:r>
              <a:rPr lang="tr-TR" sz="2200" dirty="0" smtClean="0">
                <a:solidFill>
                  <a:schemeClr val="bg1"/>
                </a:solidFill>
              </a:rPr>
              <a:t>estekli</a:t>
            </a:r>
          </a:p>
        </p:txBody>
      </p:sp>
    </p:spTree>
    <p:extLst>
      <p:ext uri="{BB962C8B-B14F-4D97-AF65-F5344CB8AC3E}">
        <p14:creationId xmlns:p14="http://schemas.microsoft.com/office/powerpoint/2010/main" val="27092524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up 1"/>
          <p:cNvGrpSpPr>
            <a:grpSpLocks/>
          </p:cNvGrpSpPr>
          <p:nvPr/>
        </p:nvGrpSpPr>
        <p:grpSpPr bwMode="auto">
          <a:xfrm>
            <a:off x="0" y="5957888"/>
            <a:ext cx="9144000" cy="711200"/>
            <a:chOff x="0" y="5958222"/>
            <a:chExt cx="9144000" cy="711138"/>
          </a:xfrm>
        </p:grpSpPr>
        <p:pic>
          <p:nvPicPr>
            <p:cNvPr id="4101" name="Resim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58222"/>
              <a:ext cx="9144000" cy="135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Alt Başlık 2"/>
            <p:cNvSpPr txBox="1">
              <a:spLocks/>
            </p:cNvSpPr>
            <p:nvPr/>
          </p:nvSpPr>
          <p:spPr bwMode="auto">
            <a:xfrm>
              <a:off x="6594993" y="6237312"/>
              <a:ext cx="2547938"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None/>
              </a:pPr>
              <a:r>
                <a:rPr lang="tr-TR" sz="2000" dirty="0" smtClean="0">
                  <a:solidFill>
                    <a:srgbClr val="FFFFFF"/>
                  </a:solidFill>
                </a:rPr>
                <a:t>www.ie.sakarya.edu.tr</a:t>
              </a:r>
              <a:endParaRPr lang="tr-TR" sz="2000" dirty="0">
                <a:solidFill>
                  <a:srgbClr val="FFFFFF"/>
                </a:solidFill>
              </a:endParaRPr>
            </a:p>
          </p:txBody>
        </p:sp>
        <p:pic>
          <p:nvPicPr>
            <p:cNvPr id="4103" name="Picture 4" descr="saulogo_yatay2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536" y="6331562"/>
              <a:ext cx="2376264" cy="33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Başlık 9"/>
          <p:cNvSpPr>
            <a:spLocks noGrp="1"/>
          </p:cNvSpPr>
          <p:nvPr>
            <p:ph type="title"/>
          </p:nvPr>
        </p:nvSpPr>
        <p:spPr/>
        <p:txBody>
          <a:bodyPr/>
          <a:lstStyle/>
          <a:p>
            <a:r>
              <a:rPr lang="tr-TR" b="1" dirty="0" smtClean="0">
                <a:solidFill>
                  <a:schemeClr val="tx2">
                    <a:lumMod val="20000"/>
                    <a:lumOff val="80000"/>
                  </a:schemeClr>
                </a:solidFill>
              </a:rPr>
              <a:t>2016-2017 Yılı Ana Stratejilerimiz</a:t>
            </a:r>
            <a:endParaRPr lang="tr-TR" b="1" dirty="0">
              <a:solidFill>
                <a:schemeClr val="tx2">
                  <a:lumMod val="20000"/>
                  <a:lumOff val="80000"/>
                </a:schemeClr>
              </a:solidFill>
            </a:endParaRPr>
          </a:p>
        </p:txBody>
      </p:sp>
      <p:sp>
        <p:nvSpPr>
          <p:cNvPr id="2" name="İçerik Yer Tutucusu 1"/>
          <p:cNvSpPr>
            <a:spLocks noGrp="1"/>
          </p:cNvSpPr>
          <p:nvPr>
            <p:ph idx="1"/>
          </p:nvPr>
        </p:nvSpPr>
        <p:spPr/>
        <p:txBody>
          <a:bodyPr>
            <a:normAutofit/>
          </a:bodyPr>
          <a:lstStyle/>
          <a:p>
            <a:r>
              <a:rPr lang="tr-TR" sz="3000" b="1" dirty="0">
                <a:solidFill>
                  <a:schemeClr val="bg1"/>
                </a:solidFill>
              </a:rPr>
              <a:t>Bitirilen Uygulamaya Yönelik Doktora Tezlerini Geliştirerek Yeni Projeler </a:t>
            </a:r>
            <a:r>
              <a:rPr lang="tr-TR" sz="3000" b="1" dirty="0" smtClean="0">
                <a:solidFill>
                  <a:schemeClr val="bg1"/>
                </a:solidFill>
              </a:rPr>
              <a:t>Hazırlamak</a:t>
            </a:r>
          </a:p>
          <a:p>
            <a:pPr marL="971550" lvl="1" indent="-514350">
              <a:buFont typeface="+mj-lt"/>
              <a:buAutoNum type="arabicPeriod" startAt="8"/>
            </a:pPr>
            <a:r>
              <a:rPr lang="tr-TR" sz="2600" dirty="0" smtClean="0">
                <a:solidFill>
                  <a:schemeClr val="bg1"/>
                </a:solidFill>
              </a:rPr>
              <a:t>Yapay Zeka Destekli Sanal Laboratuvar Tasarımı: Çekme Deneyi Uygulaması</a:t>
            </a:r>
          </a:p>
          <a:p>
            <a:pPr marL="971550" lvl="1" indent="-514350">
              <a:buFont typeface="+mj-lt"/>
              <a:buAutoNum type="arabicPeriod" startAt="8"/>
            </a:pPr>
            <a:r>
              <a:rPr lang="tr-TR" sz="2600" dirty="0" smtClean="0">
                <a:solidFill>
                  <a:schemeClr val="bg1"/>
                </a:solidFill>
              </a:rPr>
              <a:t>Sağlık Sistemlerinde Bulanık Mantık Tabanlı Performans Analizi ve Uygulaması</a:t>
            </a:r>
          </a:p>
        </p:txBody>
      </p:sp>
    </p:spTree>
    <p:extLst>
      <p:ext uri="{BB962C8B-B14F-4D97-AF65-F5344CB8AC3E}">
        <p14:creationId xmlns:p14="http://schemas.microsoft.com/office/powerpoint/2010/main" val="17344800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up 1"/>
          <p:cNvGrpSpPr>
            <a:grpSpLocks/>
          </p:cNvGrpSpPr>
          <p:nvPr/>
        </p:nvGrpSpPr>
        <p:grpSpPr bwMode="auto">
          <a:xfrm>
            <a:off x="0" y="5957888"/>
            <a:ext cx="9144000" cy="711200"/>
            <a:chOff x="0" y="5958222"/>
            <a:chExt cx="9144000" cy="711138"/>
          </a:xfrm>
        </p:grpSpPr>
        <p:pic>
          <p:nvPicPr>
            <p:cNvPr id="4101" name="Resim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58222"/>
              <a:ext cx="9144000" cy="135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Alt Başlık 2"/>
            <p:cNvSpPr txBox="1">
              <a:spLocks/>
            </p:cNvSpPr>
            <p:nvPr/>
          </p:nvSpPr>
          <p:spPr bwMode="auto">
            <a:xfrm>
              <a:off x="6594993" y="6237312"/>
              <a:ext cx="2547938"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None/>
              </a:pPr>
              <a:r>
                <a:rPr lang="tr-TR" sz="2000" dirty="0" smtClean="0">
                  <a:solidFill>
                    <a:srgbClr val="FFFFFF"/>
                  </a:solidFill>
                </a:rPr>
                <a:t>www.ie.sakarya.edu.tr</a:t>
              </a:r>
              <a:endParaRPr lang="tr-TR" sz="2000" dirty="0">
                <a:solidFill>
                  <a:srgbClr val="FFFFFF"/>
                </a:solidFill>
              </a:endParaRPr>
            </a:p>
          </p:txBody>
        </p:sp>
        <p:pic>
          <p:nvPicPr>
            <p:cNvPr id="4103" name="Picture 4" descr="saulogo_yatay2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536" y="6331562"/>
              <a:ext cx="2376264" cy="33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Resim 4"/>
          <p:cNvPicPr>
            <a:picLocks noChangeAspect="1"/>
          </p:cNvPicPr>
          <p:nvPr/>
        </p:nvPicPr>
        <p:blipFill rotWithShape="1">
          <a:blip r:embed="rId4">
            <a:extLst>
              <a:ext uri="{28A0092B-C50C-407E-A947-70E740481C1C}">
                <a14:useLocalDpi xmlns:a14="http://schemas.microsoft.com/office/drawing/2010/main" val="0"/>
              </a:ext>
            </a:extLst>
          </a:blip>
          <a:srcRect t="9777"/>
          <a:stretch/>
        </p:blipFill>
        <p:spPr>
          <a:xfrm>
            <a:off x="1694602" y="0"/>
            <a:ext cx="5242249" cy="5940000"/>
          </a:xfrm>
          <a:prstGeom prst="rect">
            <a:avLst/>
          </a:prstGeom>
        </p:spPr>
      </p:pic>
    </p:spTree>
    <p:extLst>
      <p:ext uri="{BB962C8B-B14F-4D97-AF65-F5344CB8AC3E}">
        <p14:creationId xmlns:p14="http://schemas.microsoft.com/office/powerpoint/2010/main" val="42912068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up 1"/>
          <p:cNvGrpSpPr>
            <a:grpSpLocks/>
          </p:cNvGrpSpPr>
          <p:nvPr/>
        </p:nvGrpSpPr>
        <p:grpSpPr bwMode="auto">
          <a:xfrm>
            <a:off x="0" y="5957888"/>
            <a:ext cx="9144000" cy="711200"/>
            <a:chOff x="0" y="5958222"/>
            <a:chExt cx="9144000" cy="711138"/>
          </a:xfrm>
        </p:grpSpPr>
        <p:pic>
          <p:nvPicPr>
            <p:cNvPr id="4101" name="Resim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58222"/>
              <a:ext cx="9144000" cy="135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Alt Başlık 2"/>
            <p:cNvSpPr txBox="1">
              <a:spLocks/>
            </p:cNvSpPr>
            <p:nvPr/>
          </p:nvSpPr>
          <p:spPr bwMode="auto">
            <a:xfrm>
              <a:off x="6594993" y="6237312"/>
              <a:ext cx="2547938"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None/>
              </a:pPr>
              <a:r>
                <a:rPr lang="tr-TR" sz="2000" dirty="0" smtClean="0">
                  <a:solidFill>
                    <a:srgbClr val="FFFFFF"/>
                  </a:solidFill>
                </a:rPr>
                <a:t>www.ie.sakarya.edu.tr</a:t>
              </a:r>
              <a:endParaRPr lang="tr-TR" sz="2000" dirty="0">
                <a:solidFill>
                  <a:srgbClr val="FFFFFF"/>
                </a:solidFill>
              </a:endParaRPr>
            </a:p>
          </p:txBody>
        </p:sp>
        <p:pic>
          <p:nvPicPr>
            <p:cNvPr id="4103" name="Picture 4" descr="saulogo_yatay2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536" y="6331562"/>
              <a:ext cx="2376264" cy="33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Başlık 9"/>
          <p:cNvSpPr>
            <a:spLocks noGrp="1"/>
          </p:cNvSpPr>
          <p:nvPr>
            <p:ph type="title"/>
          </p:nvPr>
        </p:nvSpPr>
        <p:spPr/>
        <p:txBody>
          <a:bodyPr/>
          <a:lstStyle/>
          <a:p>
            <a:r>
              <a:rPr lang="tr-TR" b="1" dirty="0" smtClean="0">
                <a:solidFill>
                  <a:schemeClr val="tx2">
                    <a:lumMod val="20000"/>
                    <a:lumOff val="80000"/>
                  </a:schemeClr>
                </a:solidFill>
              </a:rPr>
              <a:t>2016-2017 Yılı Ana Stratejilerimiz</a:t>
            </a:r>
            <a:endParaRPr lang="tr-TR" b="1" dirty="0">
              <a:solidFill>
                <a:schemeClr val="tx2">
                  <a:lumMod val="20000"/>
                  <a:lumOff val="80000"/>
                </a:schemeClr>
              </a:solidFill>
            </a:endParaRPr>
          </a:p>
        </p:txBody>
      </p:sp>
      <p:sp>
        <p:nvSpPr>
          <p:cNvPr id="2" name="İçerik Yer Tutucusu 1"/>
          <p:cNvSpPr>
            <a:spLocks noGrp="1"/>
          </p:cNvSpPr>
          <p:nvPr>
            <p:ph idx="1"/>
          </p:nvPr>
        </p:nvSpPr>
        <p:spPr/>
        <p:txBody>
          <a:bodyPr>
            <a:normAutofit/>
          </a:bodyPr>
          <a:lstStyle/>
          <a:p>
            <a:r>
              <a:rPr lang="tr-TR" sz="3000" b="1" dirty="0" smtClean="0">
                <a:solidFill>
                  <a:schemeClr val="bg1"/>
                </a:solidFill>
              </a:rPr>
              <a:t>Sanayi ve İş Dünyasına </a:t>
            </a:r>
            <a:r>
              <a:rPr lang="tr-TR" sz="3000" b="1" dirty="0">
                <a:solidFill>
                  <a:schemeClr val="bg1"/>
                </a:solidFill>
              </a:rPr>
              <a:t>Yönelik İşbirliklerini </a:t>
            </a:r>
            <a:r>
              <a:rPr lang="tr-TR" sz="3000" b="1" dirty="0" smtClean="0">
                <a:solidFill>
                  <a:schemeClr val="bg1"/>
                </a:solidFill>
              </a:rPr>
              <a:t>Artırmak</a:t>
            </a:r>
          </a:p>
          <a:p>
            <a:pPr marL="971550" lvl="1" indent="-514350">
              <a:buFont typeface="+mj-lt"/>
              <a:buAutoNum type="arabicPeriod" startAt="10"/>
            </a:pPr>
            <a:r>
              <a:rPr lang="tr-TR" sz="2600" dirty="0" smtClean="0">
                <a:solidFill>
                  <a:schemeClr val="bg1"/>
                </a:solidFill>
              </a:rPr>
              <a:t>Sanayi ve İş </a:t>
            </a:r>
            <a:r>
              <a:rPr lang="tr-TR" sz="2600" dirty="0">
                <a:solidFill>
                  <a:schemeClr val="bg1"/>
                </a:solidFill>
              </a:rPr>
              <a:t>Dünyası </a:t>
            </a:r>
            <a:r>
              <a:rPr lang="tr-TR" sz="2600" dirty="0" smtClean="0">
                <a:solidFill>
                  <a:schemeClr val="bg1"/>
                </a:solidFill>
              </a:rPr>
              <a:t>İle Ortak </a:t>
            </a:r>
            <a:r>
              <a:rPr lang="tr-TR" sz="2600" dirty="0">
                <a:solidFill>
                  <a:schemeClr val="bg1"/>
                </a:solidFill>
              </a:rPr>
              <a:t>Projeleri </a:t>
            </a:r>
            <a:r>
              <a:rPr lang="tr-TR" sz="2600" dirty="0" smtClean="0">
                <a:solidFill>
                  <a:schemeClr val="bg1"/>
                </a:solidFill>
              </a:rPr>
              <a:t>Artırmak</a:t>
            </a:r>
          </a:p>
          <a:p>
            <a:pPr marL="971550" lvl="1" indent="-514350">
              <a:buFont typeface="+mj-lt"/>
              <a:buAutoNum type="arabicPeriod" startAt="10"/>
            </a:pPr>
            <a:r>
              <a:rPr lang="tr-TR" sz="2600" dirty="0" smtClean="0">
                <a:solidFill>
                  <a:schemeClr val="bg1"/>
                </a:solidFill>
              </a:rPr>
              <a:t>Mühendislik Yönetimi Tezli </a:t>
            </a:r>
            <a:r>
              <a:rPr lang="tr-TR" sz="2600" dirty="0">
                <a:solidFill>
                  <a:schemeClr val="bg1"/>
                </a:solidFill>
              </a:rPr>
              <a:t>Yüksek Lisans </a:t>
            </a:r>
            <a:r>
              <a:rPr lang="tr-TR" sz="2600" dirty="0" smtClean="0">
                <a:solidFill>
                  <a:schemeClr val="bg1"/>
                </a:solidFill>
              </a:rPr>
              <a:t>Programını Açarak </a:t>
            </a:r>
            <a:r>
              <a:rPr lang="tr-TR" sz="2600" dirty="0">
                <a:solidFill>
                  <a:schemeClr val="bg1"/>
                </a:solidFill>
              </a:rPr>
              <a:t>İ</a:t>
            </a:r>
            <a:r>
              <a:rPr lang="tr-TR" sz="2600" dirty="0" smtClean="0">
                <a:solidFill>
                  <a:schemeClr val="bg1"/>
                </a:solidFill>
              </a:rPr>
              <a:t>ş </a:t>
            </a:r>
            <a:r>
              <a:rPr lang="tr-TR" sz="2600" dirty="0">
                <a:solidFill>
                  <a:schemeClr val="bg1"/>
                </a:solidFill>
              </a:rPr>
              <a:t>D</a:t>
            </a:r>
            <a:r>
              <a:rPr lang="tr-TR" sz="2600" dirty="0" smtClean="0">
                <a:solidFill>
                  <a:schemeClr val="bg1"/>
                </a:solidFill>
              </a:rPr>
              <a:t>ünyası </a:t>
            </a:r>
            <a:r>
              <a:rPr lang="tr-TR" sz="2600" dirty="0">
                <a:solidFill>
                  <a:schemeClr val="bg1"/>
                </a:solidFill>
              </a:rPr>
              <a:t>ve S</a:t>
            </a:r>
            <a:r>
              <a:rPr lang="tr-TR" sz="2600" dirty="0" smtClean="0">
                <a:solidFill>
                  <a:schemeClr val="bg1"/>
                </a:solidFill>
              </a:rPr>
              <a:t>anayiden Öğrenci </a:t>
            </a:r>
            <a:r>
              <a:rPr lang="tr-TR" sz="2600" dirty="0">
                <a:solidFill>
                  <a:schemeClr val="bg1"/>
                </a:solidFill>
              </a:rPr>
              <a:t>A</a:t>
            </a:r>
            <a:r>
              <a:rPr lang="tr-TR" sz="2600" dirty="0" smtClean="0">
                <a:solidFill>
                  <a:schemeClr val="bg1"/>
                </a:solidFill>
              </a:rPr>
              <a:t>lmak</a:t>
            </a:r>
            <a:endParaRPr lang="tr-TR" sz="2600" dirty="0">
              <a:solidFill>
                <a:schemeClr val="bg1"/>
              </a:solidFill>
            </a:endParaRPr>
          </a:p>
          <a:p>
            <a:pPr marL="971550" lvl="1" indent="-514350">
              <a:buFont typeface="+mj-lt"/>
              <a:buAutoNum type="arabicPeriod" startAt="10"/>
            </a:pPr>
            <a:r>
              <a:rPr lang="tr-TR" sz="2600" dirty="0" smtClean="0">
                <a:solidFill>
                  <a:schemeClr val="bg1"/>
                </a:solidFill>
              </a:rPr>
              <a:t>Sanayi ve İş </a:t>
            </a:r>
            <a:r>
              <a:rPr lang="tr-TR" sz="2600" dirty="0">
                <a:solidFill>
                  <a:schemeClr val="bg1"/>
                </a:solidFill>
              </a:rPr>
              <a:t>D</a:t>
            </a:r>
            <a:r>
              <a:rPr lang="tr-TR" sz="2600" dirty="0" smtClean="0">
                <a:solidFill>
                  <a:schemeClr val="bg1"/>
                </a:solidFill>
              </a:rPr>
              <a:t>ünyasından </a:t>
            </a:r>
            <a:r>
              <a:rPr lang="tr-TR" sz="2600" dirty="0">
                <a:solidFill>
                  <a:schemeClr val="bg1"/>
                </a:solidFill>
              </a:rPr>
              <a:t>U</a:t>
            </a:r>
            <a:r>
              <a:rPr lang="tr-TR" sz="2600" dirty="0" smtClean="0">
                <a:solidFill>
                  <a:schemeClr val="bg1"/>
                </a:solidFill>
              </a:rPr>
              <a:t>zmanlara </a:t>
            </a:r>
            <a:r>
              <a:rPr lang="tr-TR" sz="2600" dirty="0">
                <a:solidFill>
                  <a:schemeClr val="bg1"/>
                </a:solidFill>
              </a:rPr>
              <a:t>S</a:t>
            </a:r>
            <a:r>
              <a:rPr lang="tr-TR" sz="2600" dirty="0" smtClean="0">
                <a:solidFill>
                  <a:schemeClr val="bg1"/>
                </a:solidFill>
              </a:rPr>
              <a:t>eminer, Konferans </a:t>
            </a:r>
            <a:r>
              <a:rPr lang="tr-TR" sz="2600" dirty="0">
                <a:solidFill>
                  <a:schemeClr val="bg1"/>
                </a:solidFill>
              </a:rPr>
              <a:t>ve </a:t>
            </a:r>
            <a:r>
              <a:rPr lang="tr-TR" sz="2600" dirty="0" smtClean="0">
                <a:solidFill>
                  <a:schemeClr val="bg1"/>
                </a:solidFill>
              </a:rPr>
              <a:t>Dersler </a:t>
            </a:r>
            <a:r>
              <a:rPr lang="tr-TR" sz="2600" dirty="0">
                <a:solidFill>
                  <a:schemeClr val="bg1"/>
                </a:solidFill>
              </a:rPr>
              <a:t>V</a:t>
            </a:r>
            <a:r>
              <a:rPr lang="tr-TR" sz="2600" dirty="0" smtClean="0">
                <a:solidFill>
                  <a:schemeClr val="bg1"/>
                </a:solidFill>
              </a:rPr>
              <a:t>erdirmek</a:t>
            </a:r>
            <a:endParaRPr lang="tr-TR" sz="2600" dirty="0">
              <a:solidFill>
                <a:schemeClr val="bg1"/>
              </a:solidFill>
            </a:endParaRPr>
          </a:p>
          <a:p>
            <a:pPr marL="971550" lvl="1" indent="-514350">
              <a:buFont typeface="+mj-lt"/>
              <a:buAutoNum type="arabicPeriod" startAt="10"/>
            </a:pPr>
            <a:r>
              <a:rPr lang="tr-TR" sz="2600" dirty="0">
                <a:solidFill>
                  <a:schemeClr val="bg1"/>
                </a:solidFill>
              </a:rPr>
              <a:t>Mezunlar G</a:t>
            </a:r>
            <a:r>
              <a:rPr lang="tr-TR" sz="2600" dirty="0" smtClean="0">
                <a:solidFill>
                  <a:schemeClr val="bg1"/>
                </a:solidFill>
              </a:rPr>
              <a:t>ünü </a:t>
            </a:r>
            <a:r>
              <a:rPr lang="tr-TR" sz="2600" dirty="0">
                <a:solidFill>
                  <a:schemeClr val="bg1"/>
                </a:solidFill>
              </a:rPr>
              <a:t>D</a:t>
            </a:r>
            <a:r>
              <a:rPr lang="tr-TR" sz="2600" dirty="0" smtClean="0">
                <a:solidFill>
                  <a:schemeClr val="bg1"/>
                </a:solidFill>
              </a:rPr>
              <a:t>üzenlemek</a:t>
            </a:r>
          </a:p>
        </p:txBody>
      </p:sp>
    </p:spTree>
    <p:extLst>
      <p:ext uri="{BB962C8B-B14F-4D97-AF65-F5344CB8AC3E}">
        <p14:creationId xmlns:p14="http://schemas.microsoft.com/office/powerpoint/2010/main" val="24706643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up 1"/>
          <p:cNvGrpSpPr>
            <a:grpSpLocks/>
          </p:cNvGrpSpPr>
          <p:nvPr/>
        </p:nvGrpSpPr>
        <p:grpSpPr bwMode="auto">
          <a:xfrm>
            <a:off x="0" y="5957888"/>
            <a:ext cx="9144000" cy="711200"/>
            <a:chOff x="0" y="5958222"/>
            <a:chExt cx="9144000" cy="711138"/>
          </a:xfrm>
        </p:grpSpPr>
        <p:pic>
          <p:nvPicPr>
            <p:cNvPr id="4101" name="Resim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58222"/>
              <a:ext cx="9144000" cy="135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Alt Başlık 2"/>
            <p:cNvSpPr txBox="1">
              <a:spLocks/>
            </p:cNvSpPr>
            <p:nvPr/>
          </p:nvSpPr>
          <p:spPr bwMode="auto">
            <a:xfrm>
              <a:off x="6594993" y="6237312"/>
              <a:ext cx="2547938"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None/>
              </a:pPr>
              <a:r>
                <a:rPr lang="tr-TR" sz="2000" dirty="0" smtClean="0">
                  <a:solidFill>
                    <a:srgbClr val="FFFFFF"/>
                  </a:solidFill>
                </a:rPr>
                <a:t>www.ie.sakarya.edu.tr</a:t>
              </a:r>
              <a:endParaRPr lang="tr-TR" sz="2000" dirty="0">
                <a:solidFill>
                  <a:srgbClr val="FFFFFF"/>
                </a:solidFill>
              </a:endParaRPr>
            </a:p>
          </p:txBody>
        </p:sp>
        <p:pic>
          <p:nvPicPr>
            <p:cNvPr id="4103" name="Picture 4" descr="saulogo_yatay2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536" y="6331562"/>
              <a:ext cx="2376264" cy="33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Başlık 9"/>
          <p:cNvSpPr>
            <a:spLocks noGrp="1"/>
          </p:cNvSpPr>
          <p:nvPr>
            <p:ph type="title"/>
          </p:nvPr>
        </p:nvSpPr>
        <p:spPr/>
        <p:txBody>
          <a:bodyPr/>
          <a:lstStyle/>
          <a:p>
            <a:r>
              <a:rPr lang="tr-TR" b="1" dirty="0" smtClean="0">
                <a:solidFill>
                  <a:schemeClr val="tx2">
                    <a:lumMod val="20000"/>
                    <a:lumOff val="80000"/>
                  </a:schemeClr>
                </a:solidFill>
              </a:rPr>
              <a:t>2016-2017 Yılı Ana Stratejilerimiz</a:t>
            </a:r>
            <a:endParaRPr lang="tr-TR" b="1" dirty="0">
              <a:solidFill>
                <a:schemeClr val="tx2">
                  <a:lumMod val="20000"/>
                  <a:lumOff val="80000"/>
                </a:schemeClr>
              </a:solidFill>
            </a:endParaRPr>
          </a:p>
        </p:txBody>
      </p:sp>
      <p:sp>
        <p:nvSpPr>
          <p:cNvPr id="2" name="İçerik Yer Tutucusu 1"/>
          <p:cNvSpPr>
            <a:spLocks noGrp="1"/>
          </p:cNvSpPr>
          <p:nvPr>
            <p:ph idx="1"/>
          </p:nvPr>
        </p:nvSpPr>
        <p:spPr>
          <a:xfrm>
            <a:off x="251520" y="1124744"/>
            <a:ext cx="8435280" cy="4785395"/>
          </a:xfrm>
        </p:spPr>
        <p:txBody>
          <a:bodyPr>
            <a:normAutofit lnSpcReduction="10000"/>
          </a:bodyPr>
          <a:lstStyle/>
          <a:p>
            <a:r>
              <a:rPr lang="tr-TR" sz="3000" b="1" dirty="0" smtClean="0">
                <a:solidFill>
                  <a:schemeClr val="bg1"/>
                </a:solidFill>
              </a:rPr>
              <a:t>ENDÜSTRİ 4.0 Çağına Hazırlanmak</a:t>
            </a:r>
            <a:endParaRPr lang="tr-TR" sz="3000" b="1" dirty="0">
              <a:solidFill>
                <a:schemeClr val="bg1"/>
              </a:solidFill>
            </a:endParaRPr>
          </a:p>
          <a:p>
            <a:endParaRPr lang="tr-TR" sz="2600" dirty="0" smtClean="0">
              <a:solidFill>
                <a:schemeClr val="bg1"/>
              </a:solidFill>
            </a:endParaRPr>
          </a:p>
          <a:p>
            <a:pPr marL="457200" lvl="1" indent="0">
              <a:buNone/>
            </a:pPr>
            <a:r>
              <a:rPr lang="tr-TR" sz="2600" dirty="0" smtClean="0">
                <a:solidFill>
                  <a:schemeClr val="bg1"/>
                </a:solidFill>
              </a:rPr>
              <a:t>14.  </a:t>
            </a:r>
            <a:r>
              <a:rPr lang="tr-TR" sz="2600" smtClean="0">
                <a:solidFill>
                  <a:schemeClr val="bg1"/>
                </a:solidFill>
              </a:rPr>
              <a:t>Endüstri 4.0..: Endüstri </a:t>
            </a:r>
            <a:r>
              <a:rPr lang="tr-TR" sz="2600" dirty="0" smtClean="0">
                <a:solidFill>
                  <a:schemeClr val="bg1"/>
                </a:solidFill>
              </a:rPr>
              <a:t>- Sanayi ve İş Dünyasının Tüm Faaliyetlerini  İnternet- Bilişim ve iletişim Teknolojileri gibi Sanal Teknolojiler ile Yürütmesi ve Yönetmesi olarak bilinir.</a:t>
            </a:r>
            <a:endParaRPr lang="tr-TR" sz="2600" dirty="0">
              <a:solidFill>
                <a:schemeClr val="bg1"/>
              </a:solidFill>
            </a:endParaRPr>
          </a:p>
          <a:p>
            <a:pPr marL="457200" lvl="1" indent="0">
              <a:buNone/>
            </a:pPr>
            <a:r>
              <a:rPr lang="tr-TR" sz="2600" dirty="0" smtClean="0">
                <a:solidFill>
                  <a:schemeClr val="bg1"/>
                </a:solidFill>
              </a:rPr>
              <a:t>15. 2011  Yılında başlayan  Endüstri 4.0 çağının başlıca özellikleri: -- Siber Dünyalar , – Yatay ve Dikey Entegrasyon</a:t>
            </a:r>
          </a:p>
          <a:p>
            <a:pPr marL="457200" lvl="1" indent="0">
              <a:buNone/>
            </a:pPr>
            <a:r>
              <a:rPr lang="tr-TR" sz="2600" dirty="0" smtClean="0">
                <a:solidFill>
                  <a:schemeClr val="bg1"/>
                </a:solidFill>
              </a:rPr>
              <a:t>-- Nesnelerin İnterneti , -- Öğrenen Robotlar</a:t>
            </a:r>
          </a:p>
          <a:p>
            <a:pPr marL="457200" lvl="1" indent="0">
              <a:buNone/>
            </a:pPr>
            <a:r>
              <a:rPr lang="tr-TR" sz="2600" dirty="0" smtClean="0">
                <a:solidFill>
                  <a:schemeClr val="bg1"/>
                </a:solidFill>
              </a:rPr>
              <a:t>-- Büyük Veriler , -- Bulut Bilişim, -- Sanal Gerçeklik</a:t>
            </a:r>
          </a:p>
          <a:p>
            <a:pPr marL="457200" lvl="1" indent="0">
              <a:buNone/>
            </a:pPr>
            <a:r>
              <a:rPr lang="tr-TR" sz="2600" dirty="0" smtClean="0">
                <a:solidFill>
                  <a:schemeClr val="bg1"/>
                </a:solidFill>
              </a:rPr>
              <a:t>-- Siber Güvenlik , -- İnsansız  Fabrikalar</a:t>
            </a:r>
            <a:endParaRPr lang="tr-TR" sz="2600" dirty="0">
              <a:solidFill>
                <a:schemeClr val="bg1"/>
              </a:solidFill>
            </a:endParaRPr>
          </a:p>
        </p:txBody>
      </p:sp>
    </p:spTree>
    <p:extLst>
      <p:ext uri="{BB962C8B-B14F-4D97-AF65-F5344CB8AC3E}">
        <p14:creationId xmlns:p14="http://schemas.microsoft.com/office/powerpoint/2010/main" val="10672672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up 1"/>
          <p:cNvGrpSpPr>
            <a:grpSpLocks/>
          </p:cNvGrpSpPr>
          <p:nvPr/>
        </p:nvGrpSpPr>
        <p:grpSpPr bwMode="auto">
          <a:xfrm>
            <a:off x="0" y="5957888"/>
            <a:ext cx="9144000" cy="711200"/>
            <a:chOff x="0" y="5958222"/>
            <a:chExt cx="9144000" cy="711138"/>
          </a:xfrm>
        </p:grpSpPr>
        <p:pic>
          <p:nvPicPr>
            <p:cNvPr id="4101" name="Resim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58222"/>
              <a:ext cx="9144000" cy="135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Alt Başlık 2"/>
            <p:cNvSpPr txBox="1">
              <a:spLocks/>
            </p:cNvSpPr>
            <p:nvPr/>
          </p:nvSpPr>
          <p:spPr bwMode="auto">
            <a:xfrm>
              <a:off x="6594993" y="6237312"/>
              <a:ext cx="2547938"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None/>
              </a:pPr>
              <a:r>
                <a:rPr lang="tr-TR" sz="2000" dirty="0" smtClean="0">
                  <a:solidFill>
                    <a:srgbClr val="FFFFFF"/>
                  </a:solidFill>
                </a:rPr>
                <a:t>www.ie.sakarya.edu.tr</a:t>
              </a:r>
              <a:endParaRPr lang="tr-TR" sz="2000" dirty="0">
                <a:solidFill>
                  <a:srgbClr val="FFFFFF"/>
                </a:solidFill>
              </a:endParaRPr>
            </a:p>
          </p:txBody>
        </p:sp>
        <p:pic>
          <p:nvPicPr>
            <p:cNvPr id="4103" name="Picture 4" descr="saulogo_yatay2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536" y="6331562"/>
              <a:ext cx="2376264" cy="33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İçerik Yer Tutucusu 1"/>
          <p:cNvSpPr>
            <a:spLocks noGrp="1"/>
          </p:cNvSpPr>
          <p:nvPr>
            <p:ph idx="1"/>
          </p:nvPr>
        </p:nvSpPr>
        <p:spPr/>
        <p:txBody>
          <a:bodyPr>
            <a:normAutofit/>
          </a:bodyPr>
          <a:lstStyle/>
          <a:p>
            <a:pPr marL="0" indent="0" algn="ctr">
              <a:buNone/>
            </a:pPr>
            <a:r>
              <a:rPr lang="tr-TR" sz="3600" b="1" dirty="0" smtClean="0">
                <a:solidFill>
                  <a:schemeClr val="bg1"/>
                </a:solidFill>
              </a:rPr>
              <a:t>Endüstri Mühendisliği Bölümü Olarak</a:t>
            </a:r>
          </a:p>
          <a:p>
            <a:pPr marL="0" indent="0" algn="ctr">
              <a:buNone/>
            </a:pPr>
            <a:r>
              <a:rPr lang="tr-TR" sz="3600" b="1" dirty="0" smtClean="0">
                <a:solidFill>
                  <a:schemeClr val="bg1"/>
                </a:solidFill>
              </a:rPr>
              <a:t>En </a:t>
            </a:r>
            <a:r>
              <a:rPr lang="tr-TR" sz="3600" b="1" dirty="0">
                <a:solidFill>
                  <a:schemeClr val="bg1"/>
                </a:solidFill>
              </a:rPr>
              <a:t>Temel </a:t>
            </a:r>
            <a:r>
              <a:rPr lang="tr-TR" sz="3600" b="1" dirty="0" smtClean="0">
                <a:solidFill>
                  <a:schemeClr val="bg1"/>
                </a:solidFill>
              </a:rPr>
              <a:t>Stratejimiz;</a:t>
            </a:r>
          </a:p>
          <a:p>
            <a:pPr marL="0" indent="0">
              <a:buNone/>
            </a:pPr>
            <a:endParaRPr lang="tr-TR" sz="2600" dirty="0" smtClean="0">
              <a:solidFill>
                <a:schemeClr val="bg1"/>
              </a:solidFill>
            </a:endParaRPr>
          </a:p>
          <a:p>
            <a:pPr marL="0" indent="0" algn="ctr">
              <a:buNone/>
            </a:pPr>
            <a:r>
              <a:rPr lang="tr-TR" sz="4000" dirty="0" smtClean="0">
                <a:solidFill>
                  <a:schemeClr val="bg1"/>
                </a:solidFill>
              </a:rPr>
              <a:t>Değişimi sürekli izleyerek,</a:t>
            </a:r>
          </a:p>
          <a:p>
            <a:pPr marL="0" indent="0" algn="ctr">
              <a:buNone/>
            </a:pPr>
            <a:r>
              <a:rPr lang="tr-TR" sz="4000" dirty="0" smtClean="0">
                <a:solidFill>
                  <a:schemeClr val="bg1"/>
                </a:solidFill>
              </a:rPr>
              <a:t>-  iyileştirme </a:t>
            </a:r>
            <a:r>
              <a:rPr lang="tr-TR" sz="4000" dirty="0">
                <a:solidFill>
                  <a:schemeClr val="bg1"/>
                </a:solidFill>
              </a:rPr>
              <a:t>ve </a:t>
            </a:r>
            <a:r>
              <a:rPr lang="tr-TR" sz="4000" dirty="0" smtClean="0">
                <a:solidFill>
                  <a:schemeClr val="bg1"/>
                </a:solidFill>
              </a:rPr>
              <a:t>gelişmeyi </a:t>
            </a:r>
          </a:p>
          <a:p>
            <a:pPr marL="0" indent="0" algn="ctr">
              <a:buNone/>
            </a:pPr>
            <a:r>
              <a:rPr lang="tr-TR" sz="4000" dirty="0" smtClean="0">
                <a:solidFill>
                  <a:schemeClr val="bg1"/>
                </a:solidFill>
              </a:rPr>
              <a:t>            - sürdürülebilir </a:t>
            </a:r>
            <a:r>
              <a:rPr lang="tr-TR" sz="4000" dirty="0">
                <a:solidFill>
                  <a:schemeClr val="bg1"/>
                </a:solidFill>
              </a:rPr>
              <a:t>hale </a:t>
            </a:r>
            <a:r>
              <a:rPr lang="tr-TR" sz="4000" dirty="0" smtClean="0">
                <a:solidFill>
                  <a:schemeClr val="bg1"/>
                </a:solidFill>
              </a:rPr>
              <a:t>getirmektir.</a:t>
            </a:r>
          </a:p>
        </p:txBody>
      </p:sp>
    </p:spTree>
    <p:extLst>
      <p:ext uri="{BB962C8B-B14F-4D97-AF65-F5344CB8AC3E}">
        <p14:creationId xmlns:p14="http://schemas.microsoft.com/office/powerpoint/2010/main" val="3846207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up 1"/>
          <p:cNvGrpSpPr>
            <a:grpSpLocks/>
          </p:cNvGrpSpPr>
          <p:nvPr/>
        </p:nvGrpSpPr>
        <p:grpSpPr bwMode="auto">
          <a:xfrm>
            <a:off x="0" y="5957888"/>
            <a:ext cx="9144000" cy="711200"/>
            <a:chOff x="0" y="5958222"/>
            <a:chExt cx="9144000" cy="711138"/>
          </a:xfrm>
        </p:grpSpPr>
        <p:pic>
          <p:nvPicPr>
            <p:cNvPr id="4101" name="Resim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58222"/>
              <a:ext cx="9144000" cy="135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Alt Başlık 2"/>
            <p:cNvSpPr txBox="1">
              <a:spLocks/>
            </p:cNvSpPr>
            <p:nvPr/>
          </p:nvSpPr>
          <p:spPr bwMode="auto">
            <a:xfrm>
              <a:off x="6594993" y="6237312"/>
              <a:ext cx="2547938"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None/>
              </a:pPr>
              <a:r>
                <a:rPr lang="tr-TR" sz="2000" dirty="0" smtClean="0">
                  <a:solidFill>
                    <a:srgbClr val="FFFFFF"/>
                  </a:solidFill>
                </a:rPr>
                <a:t>www.ie.sakarya.edu.tr</a:t>
              </a:r>
              <a:endParaRPr lang="tr-TR" sz="2000" dirty="0">
                <a:solidFill>
                  <a:srgbClr val="FFFFFF"/>
                </a:solidFill>
              </a:endParaRPr>
            </a:p>
          </p:txBody>
        </p:sp>
        <p:pic>
          <p:nvPicPr>
            <p:cNvPr id="4103" name="Picture 4" descr="saulogo_yatay2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536" y="6331562"/>
              <a:ext cx="2376264" cy="33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Başlık 9"/>
          <p:cNvSpPr>
            <a:spLocks noGrp="1"/>
          </p:cNvSpPr>
          <p:nvPr>
            <p:ph type="title"/>
          </p:nvPr>
        </p:nvSpPr>
        <p:spPr/>
        <p:txBody>
          <a:bodyPr/>
          <a:lstStyle/>
          <a:p>
            <a:r>
              <a:rPr lang="tr-TR" b="1" dirty="0" smtClean="0">
                <a:solidFill>
                  <a:schemeClr val="tx2">
                    <a:lumMod val="20000"/>
                    <a:lumOff val="80000"/>
                  </a:schemeClr>
                </a:solidFill>
              </a:rPr>
              <a:t>Endüstri Mühendisi Yöneticiler</a:t>
            </a:r>
            <a:endParaRPr lang="tr-TR" b="1" dirty="0">
              <a:solidFill>
                <a:schemeClr val="tx2">
                  <a:lumMod val="20000"/>
                  <a:lumOff val="80000"/>
                </a:schemeClr>
              </a:solidFill>
            </a:endParaRPr>
          </a:p>
        </p:txBody>
      </p:sp>
      <p:pic>
        <p:nvPicPr>
          <p:cNvPr id="5" name="İçerik Yer Tutucusu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90707" y="1268760"/>
            <a:ext cx="7362586" cy="4369515"/>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up 1"/>
          <p:cNvGrpSpPr>
            <a:grpSpLocks/>
          </p:cNvGrpSpPr>
          <p:nvPr/>
        </p:nvGrpSpPr>
        <p:grpSpPr bwMode="auto">
          <a:xfrm>
            <a:off x="0" y="5957888"/>
            <a:ext cx="9144000" cy="711200"/>
            <a:chOff x="0" y="5958222"/>
            <a:chExt cx="9144000" cy="711138"/>
          </a:xfrm>
        </p:grpSpPr>
        <p:pic>
          <p:nvPicPr>
            <p:cNvPr id="4101" name="Resim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58222"/>
              <a:ext cx="9144000" cy="135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Alt Başlık 2"/>
            <p:cNvSpPr txBox="1">
              <a:spLocks/>
            </p:cNvSpPr>
            <p:nvPr/>
          </p:nvSpPr>
          <p:spPr bwMode="auto">
            <a:xfrm>
              <a:off x="6594993" y="6237312"/>
              <a:ext cx="2547938"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None/>
              </a:pPr>
              <a:r>
                <a:rPr lang="tr-TR" sz="2000" dirty="0" smtClean="0">
                  <a:solidFill>
                    <a:srgbClr val="FFFFFF"/>
                  </a:solidFill>
                </a:rPr>
                <a:t>www.ie.sakarya.edu.tr</a:t>
              </a:r>
              <a:endParaRPr lang="tr-TR" sz="2000" dirty="0">
                <a:solidFill>
                  <a:srgbClr val="FFFFFF"/>
                </a:solidFill>
              </a:endParaRPr>
            </a:p>
          </p:txBody>
        </p:sp>
        <p:pic>
          <p:nvPicPr>
            <p:cNvPr id="4103" name="Picture 4" descr="saulogo_yatay2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536" y="6331562"/>
              <a:ext cx="2376264" cy="33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Başlık 9"/>
          <p:cNvSpPr>
            <a:spLocks noGrp="1"/>
          </p:cNvSpPr>
          <p:nvPr>
            <p:ph type="title"/>
          </p:nvPr>
        </p:nvSpPr>
        <p:spPr/>
        <p:txBody>
          <a:bodyPr/>
          <a:lstStyle/>
          <a:p>
            <a:r>
              <a:rPr lang="tr-TR" b="1" dirty="0" smtClean="0">
                <a:solidFill>
                  <a:schemeClr val="tx2">
                    <a:lumMod val="20000"/>
                    <a:lumOff val="80000"/>
                  </a:schemeClr>
                </a:solidFill>
              </a:rPr>
              <a:t>Endüstri Mühendisleri Nerede</a:t>
            </a:r>
            <a:r>
              <a:rPr lang="tr-TR" dirty="0" smtClean="0">
                <a:solidFill>
                  <a:schemeClr val="bg1"/>
                </a:solidFill>
              </a:rPr>
              <a:t>?</a:t>
            </a:r>
            <a:endParaRPr lang="tr-TR" dirty="0">
              <a:solidFill>
                <a:schemeClr val="bg1"/>
              </a:solidFill>
            </a:endParaRPr>
          </a:p>
        </p:txBody>
      </p:sp>
      <p:pic>
        <p:nvPicPr>
          <p:cNvPr id="3" name="İçerik Yer Tutucusu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70000" y="1268760"/>
            <a:ext cx="8604000" cy="4250841"/>
          </a:xfrm>
        </p:spPr>
      </p:pic>
    </p:spTree>
    <p:extLst>
      <p:ext uri="{BB962C8B-B14F-4D97-AF65-F5344CB8AC3E}">
        <p14:creationId xmlns:p14="http://schemas.microsoft.com/office/powerpoint/2010/main" val="312125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up 1"/>
          <p:cNvGrpSpPr>
            <a:grpSpLocks/>
          </p:cNvGrpSpPr>
          <p:nvPr/>
        </p:nvGrpSpPr>
        <p:grpSpPr bwMode="auto">
          <a:xfrm>
            <a:off x="0" y="5957888"/>
            <a:ext cx="9144000" cy="711200"/>
            <a:chOff x="0" y="5958222"/>
            <a:chExt cx="9144000" cy="711138"/>
          </a:xfrm>
        </p:grpSpPr>
        <p:pic>
          <p:nvPicPr>
            <p:cNvPr id="4101" name="Resim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58222"/>
              <a:ext cx="9144000" cy="135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Alt Başlık 2"/>
            <p:cNvSpPr txBox="1">
              <a:spLocks/>
            </p:cNvSpPr>
            <p:nvPr/>
          </p:nvSpPr>
          <p:spPr bwMode="auto">
            <a:xfrm>
              <a:off x="6594993" y="6237312"/>
              <a:ext cx="2547938"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None/>
              </a:pPr>
              <a:r>
                <a:rPr lang="tr-TR" sz="2000" dirty="0" smtClean="0">
                  <a:solidFill>
                    <a:srgbClr val="FFFFFF"/>
                  </a:solidFill>
                </a:rPr>
                <a:t>www.ie.sakarya.edu.tr</a:t>
              </a:r>
              <a:endParaRPr lang="tr-TR" sz="2000" dirty="0">
                <a:solidFill>
                  <a:srgbClr val="FFFFFF"/>
                </a:solidFill>
              </a:endParaRPr>
            </a:p>
          </p:txBody>
        </p:sp>
        <p:pic>
          <p:nvPicPr>
            <p:cNvPr id="4103" name="Picture 4" descr="saulogo_yatay2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536" y="6331562"/>
              <a:ext cx="2376264" cy="33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Başlık 9"/>
          <p:cNvSpPr>
            <a:spLocks noGrp="1"/>
          </p:cNvSpPr>
          <p:nvPr>
            <p:ph type="title"/>
          </p:nvPr>
        </p:nvSpPr>
        <p:spPr/>
        <p:txBody>
          <a:bodyPr/>
          <a:lstStyle/>
          <a:p>
            <a:r>
              <a:rPr lang="tr-TR" b="1" dirty="0" smtClean="0">
                <a:solidFill>
                  <a:schemeClr val="tx2">
                    <a:lumMod val="20000"/>
                    <a:lumOff val="80000"/>
                  </a:schemeClr>
                </a:solidFill>
              </a:rPr>
              <a:t>Endüstri Mühendisi Ne Yapar?</a:t>
            </a:r>
            <a:endParaRPr lang="tr-TR" b="1" dirty="0">
              <a:solidFill>
                <a:schemeClr val="tx2">
                  <a:lumMod val="20000"/>
                  <a:lumOff val="80000"/>
                </a:schemeClr>
              </a:solidFill>
            </a:endParaRPr>
          </a:p>
        </p:txBody>
      </p:sp>
      <p:sp>
        <p:nvSpPr>
          <p:cNvPr id="2" name="İçerik Yer Tutucusu 1"/>
          <p:cNvSpPr>
            <a:spLocks noGrp="1"/>
          </p:cNvSpPr>
          <p:nvPr>
            <p:ph idx="1"/>
          </p:nvPr>
        </p:nvSpPr>
        <p:spPr/>
        <p:txBody>
          <a:bodyPr/>
          <a:lstStyle/>
          <a:p>
            <a:r>
              <a:rPr lang="tr-TR" dirty="0">
                <a:solidFill>
                  <a:schemeClr val="bg1"/>
                </a:solidFill>
              </a:rPr>
              <a:t>Ürün veya hizmet üreten </a:t>
            </a:r>
            <a:r>
              <a:rPr lang="tr-TR" dirty="0" smtClean="0">
                <a:solidFill>
                  <a:schemeClr val="bg1"/>
                </a:solidFill>
              </a:rPr>
              <a:t>sistemlerin </a:t>
            </a:r>
            <a:r>
              <a:rPr lang="tr-TR" b="1" dirty="0" smtClean="0">
                <a:solidFill>
                  <a:schemeClr val="bg1"/>
                </a:solidFill>
              </a:rPr>
              <a:t>TASARIMINI</a:t>
            </a:r>
            <a:r>
              <a:rPr lang="tr-TR" dirty="0" smtClean="0">
                <a:solidFill>
                  <a:schemeClr val="bg1"/>
                </a:solidFill>
              </a:rPr>
              <a:t> </a:t>
            </a:r>
            <a:r>
              <a:rPr lang="tr-TR" dirty="0">
                <a:solidFill>
                  <a:schemeClr val="bg1"/>
                </a:solidFill>
              </a:rPr>
              <a:t>yapar.</a:t>
            </a:r>
          </a:p>
          <a:p>
            <a:r>
              <a:rPr lang="tr-TR" dirty="0">
                <a:solidFill>
                  <a:schemeClr val="bg1"/>
                </a:solidFill>
              </a:rPr>
              <a:t>Sistemleri sürekli </a:t>
            </a:r>
            <a:r>
              <a:rPr lang="tr-TR" dirty="0" smtClean="0">
                <a:solidFill>
                  <a:schemeClr val="bg1"/>
                </a:solidFill>
              </a:rPr>
              <a:t>iyileştirerek daha </a:t>
            </a:r>
            <a:r>
              <a:rPr lang="tr-TR" b="1" dirty="0">
                <a:solidFill>
                  <a:schemeClr val="bg1"/>
                </a:solidFill>
              </a:rPr>
              <a:t>ETKİN</a:t>
            </a:r>
            <a:r>
              <a:rPr lang="tr-TR" dirty="0">
                <a:solidFill>
                  <a:schemeClr val="bg1"/>
                </a:solidFill>
              </a:rPr>
              <a:t> ve </a:t>
            </a:r>
            <a:r>
              <a:rPr lang="tr-TR" b="1" dirty="0">
                <a:solidFill>
                  <a:schemeClr val="bg1"/>
                </a:solidFill>
              </a:rPr>
              <a:t>VERİMLİ</a:t>
            </a:r>
            <a:r>
              <a:rPr lang="tr-TR" dirty="0">
                <a:solidFill>
                  <a:schemeClr val="bg1"/>
                </a:solidFill>
              </a:rPr>
              <a:t> çalışmalarını sağlar.</a:t>
            </a:r>
          </a:p>
          <a:p>
            <a:r>
              <a:rPr lang="tr-TR" dirty="0">
                <a:solidFill>
                  <a:schemeClr val="bg1"/>
                </a:solidFill>
              </a:rPr>
              <a:t>Sistemlerin etkin </a:t>
            </a:r>
            <a:r>
              <a:rPr lang="tr-TR" b="1" dirty="0">
                <a:solidFill>
                  <a:schemeClr val="bg1"/>
                </a:solidFill>
              </a:rPr>
              <a:t>YÖNETİMİNİ</a:t>
            </a:r>
            <a:r>
              <a:rPr lang="tr-TR" dirty="0">
                <a:solidFill>
                  <a:schemeClr val="bg1"/>
                </a:solidFill>
              </a:rPr>
              <a:t> sağlar.</a:t>
            </a:r>
          </a:p>
          <a:p>
            <a:r>
              <a:rPr lang="tr-TR" dirty="0">
                <a:solidFill>
                  <a:schemeClr val="bg1"/>
                </a:solidFill>
              </a:rPr>
              <a:t>Kuruluşların </a:t>
            </a:r>
            <a:r>
              <a:rPr lang="tr-TR" b="1" dirty="0">
                <a:solidFill>
                  <a:schemeClr val="bg1"/>
                </a:solidFill>
              </a:rPr>
              <a:t>Kurumsal YÖNETİMİNİ</a:t>
            </a:r>
            <a:r>
              <a:rPr lang="tr-TR" dirty="0">
                <a:solidFill>
                  <a:schemeClr val="bg1"/>
                </a:solidFill>
              </a:rPr>
              <a:t> sağlar.</a:t>
            </a:r>
          </a:p>
        </p:txBody>
      </p:sp>
    </p:spTree>
    <p:extLst>
      <p:ext uri="{BB962C8B-B14F-4D97-AF65-F5344CB8AC3E}">
        <p14:creationId xmlns:p14="http://schemas.microsoft.com/office/powerpoint/2010/main" val="19059332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up 1"/>
          <p:cNvGrpSpPr>
            <a:grpSpLocks/>
          </p:cNvGrpSpPr>
          <p:nvPr/>
        </p:nvGrpSpPr>
        <p:grpSpPr bwMode="auto">
          <a:xfrm>
            <a:off x="0" y="5957888"/>
            <a:ext cx="9144000" cy="711200"/>
            <a:chOff x="0" y="5958222"/>
            <a:chExt cx="9144000" cy="711138"/>
          </a:xfrm>
        </p:grpSpPr>
        <p:pic>
          <p:nvPicPr>
            <p:cNvPr id="4101" name="Resim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58222"/>
              <a:ext cx="9144000" cy="135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Alt Başlık 2"/>
            <p:cNvSpPr txBox="1">
              <a:spLocks/>
            </p:cNvSpPr>
            <p:nvPr/>
          </p:nvSpPr>
          <p:spPr bwMode="auto">
            <a:xfrm>
              <a:off x="6594993" y="6237312"/>
              <a:ext cx="2547938"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None/>
              </a:pPr>
              <a:r>
                <a:rPr lang="tr-TR" sz="2000" dirty="0" smtClean="0">
                  <a:solidFill>
                    <a:srgbClr val="FFFFFF"/>
                  </a:solidFill>
                </a:rPr>
                <a:t>www.ie.sakarya.edu.tr</a:t>
              </a:r>
              <a:endParaRPr lang="tr-TR" sz="2000" dirty="0">
                <a:solidFill>
                  <a:srgbClr val="FFFFFF"/>
                </a:solidFill>
              </a:endParaRPr>
            </a:p>
          </p:txBody>
        </p:sp>
        <p:pic>
          <p:nvPicPr>
            <p:cNvPr id="4103" name="Picture 4" descr="saulogo_yatay2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536" y="6331562"/>
              <a:ext cx="2376264" cy="33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Başlık 9"/>
          <p:cNvSpPr>
            <a:spLocks noGrp="1"/>
          </p:cNvSpPr>
          <p:nvPr>
            <p:ph type="title"/>
          </p:nvPr>
        </p:nvSpPr>
        <p:spPr/>
        <p:txBody>
          <a:bodyPr/>
          <a:lstStyle/>
          <a:p>
            <a:r>
              <a:rPr lang="tr-TR" b="1" dirty="0" smtClean="0">
                <a:solidFill>
                  <a:schemeClr val="tx2">
                    <a:lumMod val="20000"/>
                    <a:lumOff val="80000"/>
                  </a:schemeClr>
                </a:solidFill>
              </a:rPr>
              <a:t>Diğer Mühendislerden Farkları</a:t>
            </a:r>
            <a:endParaRPr lang="tr-TR" b="1" dirty="0">
              <a:solidFill>
                <a:schemeClr val="tx2">
                  <a:lumMod val="20000"/>
                  <a:lumOff val="80000"/>
                </a:schemeClr>
              </a:solidFill>
            </a:endParaRPr>
          </a:p>
        </p:txBody>
      </p:sp>
      <p:sp>
        <p:nvSpPr>
          <p:cNvPr id="2" name="İçerik Yer Tutucusu 1"/>
          <p:cNvSpPr>
            <a:spLocks noGrp="1"/>
          </p:cNvSpPr>
          <p:nvPr>
            <p:ph idx="1"/>
          </p:nvPr>
        </p:nvSpPr>
        <p:spPr>
          <a:xfrm>
            <a:off x="251520" y="1340768"/>
            <a:ext cx="8640960" cy="4785395"/>
          </a:xfrm>
        </p:spPr>
        <p:txBody>
          <a:bodyPr/>
          <a:lstStyle/>
          <a:p>
            <a:pPr marL="342000" indent="-342000"/>
            <a:r>
              <a:rPr lang="tr-TR" b="1" dirty="0" smtClean="0">
                <a:solidFill>
                  <a:schemeClr val="bg1"/>
                </a:solidFill>
              </a:rPr>
              <a:t>Diğer mühendislik dalları,</a:t>
            </a:r>
          </a:p>
          <a:p>
            <a:pPr marL="742050" lvl="1" indent="-342000"/>
            <a:r>
              <a:rPr lang="tr-TR" dirty="0" smtClean="0">
                <a:solidFill>
                  <a:schemeClr val="bg1"/>
                </a:solidFill>
              </a:rPr>
              <a:t>Genellikle tek bir ürün üzerine yoğunlaşır.</a:t>
            </a:r>
          </a:p>
          <a:p>
            <a:pPr marL="342000" indent="-342000"/>
            <a:r>
              <a:rPr lang="tr-TR" b="1" dirty="0" smtClean="0">
                <a:solidFill>
                  <a:schemeClr val="bg1"/>
                </a:solidFill>
              </a:rPr>
              <a:t>Endüstri Mühendisleri, </a:t>
            </a:r>
          </a:p>
          <a:p>
            <a:pPr lvl="1"/>
            <a:r>
              <a:rPr lang="tr-TR" dirty="0" smtClean="0">
                <a:solidFill>
                  <a:schemeClr val="bg1"/>
                </a:solidFill>
              </a:rPr>
              <a:t>Yüzlerce ürünü bir araya getiren insan, bilgi, makine, hammadde, para ve enerji gibi kaynakları kullanan karmaşık sistemlerle ilgilenir.</a:t>
            </a:r>
          </a:p>
          <a:p>
            <a:pPr lvl="1"/>
            <a:r>
              <a:rPr lang="tr-TR" dirty="0" smtClean="0">
                <a:solidFill>
                  <a:schemeClr val="bg1"/>
                </a:solidFill>
              </a:rPr>
              <a:t>Ürünleri üretecek </a:t>
            </a:r>
            <a:r>
              <a:rPr lang="tr-TR" b="1" dirty="0" smtClean="0">
                <a:solidFill>
                  <a:schemeClr val="bg1"/>
                </a:solidFill>
              </a:rPr>
              <a:t>SÜREÇLERİ Bütünleşik </a:t>
            </a:r>
            <a:r>
              <a:rPr lang="tr-TR" dirty="0">
                <a:solidFill>
                  <a:schemeClr val="bg1"/>
                </a:solidFill>
              </a:rPr>
              <a:t>olarak </a:t>
            </a:r>
            <a:r>
              <a:rPr lang="tr-TR" dirty="0" smtClean="0">
                <a:solidFill>
                  <a:schemeClr val="bg1"/>
                </a:solidFill>
              </a:rPr>
              <a:t>Analiz eder, </a:t>
            </a:r>
            <a:r>
              <a:rPr lang="tr-TR" dirty="0">
                <a:solidFill>
                  <a:schemeClr val="bg1"/>
                </a:solidFill>
              </a:rPr>
              <a:t>T</a:t>
            </a:r>
            <a:r>
              <a:rPr lang="tr-TR" dirty="0" smtClean="0">
                <a:solidFill>
                  <a:schemeClr val="bg1"/>
                </a:solidFill>
              </a:rPr>
              <a:t>asarlar, Modeller, Yönetir, Sürekli İyileştirir.</a:t>
            </a:r>
            <a:endParaRPr lang="tr-TR" dirty="0">
              <a:solidFill>
                <a:schemeClr val="bg1"/>
              </a:solidFill>
            </a:endParaRPr>
          </a:p>
        </p:txBody>
      </p:sp>
    </p:spTree>
    <p:extLst>
      <p:ext uri="{BB962C8B-B14F-4D97-AF65-F5344CB8AC3E}">
        <p14:creationId xmlns:p14="http://schemas.microsoft.com/office/powerpoint/2010/main" val="2495809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1690"/>
            <a:ext cx="9144000" cy="6858000"/>
          </a:xfrm>
          <a:custGeom>
            <a:avLst/>
            <a:gdLst/>
            <a:ahLst/>
            <a:cxnLst/>
            <a:rect l="l" t="t" r="r" b="b"/>
            <a:pathLst>
              <a:path w="9144000" h="6858000">
                <a:moveTo>
                  <a:pt x="9144000" y="0"/>
                </a:moveTo>
                <a:lnTo>
                  <a:pt x="0" y="0"/>
                </a:lnTo>
                <a:lnTo>
                  <a:pt x="0" y="6857998"/>
                </a:lnTo>
                <a:lnTo>
                  <a:pt x="9144000" y="6857998"/>
                </a:lnTo>
                <a:lnTo>
                  <a:pt x="9144000" y="0"/>
                </a:lnTo>
                <a:close/>
              </a:path>
            </a:pathLst>
          </a:custGeom>
          <a:solidFill>
            <a:srgbClr val="00377A"/>
          </a:solidFill>
        </p:spPr>
        <p:txBody>
          <a:bodyPr wrap="square" lIns="0" tIns="0" rIns="0" bIns="0" rtlCol="0">
            <a:noAutofit/>
          </a:bodyPr>
          <a:lstStyle/>
          <a:p>
            <a:endParaRPr/>
          </a:p>
        </p:txBody>
      </p:sp>
      <p:sp>
        <p:nvSpPr>
          <p:cNvPr id="11" name="object 11"/>
          <p:cNvSpPr/>
          <p:nvPr/>
        </p:nvSpPr>
        <p:spPr>
          <a:xfrm>
            <a:off x="0" y="5957887"/>
            <a:ext cx="9144000" cy="135089"/>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p:nvPr/>
        </p:nvSpPr>
        <p:spPr>
          <a:xfrm>
            <a:off x="395541" y="6331267"/>
            <a:ext cx="2376297" cy="337820"/>
          </a:xfrm>
          <a:prstGeom prst="rect">
            <a:avLst/>
          </a:prstGeom>
          <a:blipFill>
            <a:blip r:embed="rId3" cstate="print"/>
            <a:stretch>
              <a:fillRect/>
            </a:stretch>
          </a:blipFill>
        </p:spPr>
        <p:txBody>
          <a:bodyPr wrap="square" lIns="0" tIns="0" rIns="0" bIns="0" rtlCol="0">
            <a:noAutofit/>
          </a:bodyPr>
          <a:lstStyle/>
          <a:p>
            <a:endParaRPr/>
          </a:p>
        </p:txBody>
      </p:sp>
      <p:sp>
        <p:nvSpPr>
          <p:cNvPr id="9" name="object 9"/>
          <p:cNvSpPr txBox="1"/>
          <p:nvPr/>
        </p:nvSpPr>
        <p:spPr>
          <a:xfrm>
            <a:off x="38100" y="152400"/>
            <a:ext cx="9011934" cy="584708"/>
          </a:xfrm>
          <a:prstGeom prst="rect">
            <a:avLst/>
          </a:prstGeom>
        </p:spPr>
        <p:txBody>
          <a:bodyPr wrap="square" lIns="0" tIns="0" rIns="0" bIns="0" rtlCol="0">
            <a:noAutofit/>
          </a:bodyPr>
          <a:lstStyle/>
          <a:p>
            <a:pPr marL="12700">
              <a:lnSpc>
                <a:spcPts val="4585"/>
              </a:lnSpc>
              <a:spcBef>
                <a:spcPts val="229"/>
              </a:spcBef>
            </a:pPr>
            <a:r>
              <a:rPr lang="tr-TR" sz="6600" b="1" baseline="3103" dirty="0" smtClean="0">
                <a:solidFill>
                  <a:srgbClr val="C5D9F0"/>
                </a:solidFill>
                <a:latin typeface="Calibri"/>
                <a:cs typeface="Calibri"/>
              </a:rPr>
              <a:t>MEZUNLARIMIZIN SEKTÖREL DAĞILIMI</a:t>
            </a:r>
            <a:endParaRPr sz="4400" dirty="0">
              <a:latin typeface="Calibri"/>
              <a:cs typeface="Calibri"/>
            </a:endParaRPr>
          </a:p>
        </p:txBody>
      </p:sp>
      <p:sp>
        <p:nvSpPr>
          <p:cNvPr id="7" name="object 7"/>
          <p:cNvSpPr txBox="1"/>
          <p:nvPr/>
        </p:nvSpPr>
        <p:spPr>
          <a:xfrm>
            <a:off x="878840" y="1449958"/>
            <a:ext cx="4371177" cy="920318"/>
          </a:xfrm>
          <a:prstGeom prst="rect">
            <a:avLst/>
          </a:prstGeom>
        </p:spPr>
        <p:txBody>
          <a:bodyPr wrap="square" lIns="0" tIns="0" rIns="0" bIns="0" rtlCol="0">
            <a:noAutofit/>
          </a:bodyPr>
          <a:lstStyle/>
          <a:p>
            <a:pPr marL="12700">
              <a:lnSpc>
                <a:spcPts val="3360"/>
              </a:lnSpc>
              <a:spcBef>
                <a:spcPts val="168"/>
              </a:spcBef>
            </a:pPr>
            <a:endParaRPr sz="3200" dirty="0">
              <a:latin typeface="Calibri"/>
              <a:cs typeface="Calibri"/>
            </a:endParaRPr>
          </a:p>
        </p:txBody>
      </p:sp>
      <p:sp>
        <p:nvSpPr>
          <p:cNvPr id="6" name="object 6"/>
          <p:cNvSpPr txBox="1"/>
          <p:nvPr/>
        </p:nvSpPr>
        <p:spPr>
          <a:xfrm>
            <a:off x="5253101" y="1449958"/>
            <a:ext cx="1412549" cy="432308"/>
          </a:xfrm>
          <a:prstGeom prst="rect">
            <a:avLst/>
          </a:prstGeom>
        </p:spPr>
        <p:txBody>
          <a:bodyPr wrap="square" lIns="0" tIns="0" rIns="0" bIns="0" rtlCol="0">
            <a:noAutofit/>
          </a:bodyPr>
          <a:lstStyle/>
          <a:p>
            <a:pPr marL="12700">
              <a:lnSpc>
                <a:spcPts val="3360"/>
              </a:lnSpc>
              <a:spcBef>
                <a:spcPts val="168"/>
              </a:spcBef>
            </a:pPr>
            <a:endParaRPr sz="3200" b="1" dirty="0">
              <a:effectLst>
                <a:outerShdw blurRad="38100" dist="38100" dir="2700000" algn="tl">
                  <a:srgbClr val="000000">
                    <a:alpha val="43137"/>
                  </a:srgbClr>
                </a:outerShdw>
              </a:effectLst>
              <a:latin typeface="Calibri"/>
              <a:cs typeface="Calibri"/>
            </a:endParaRPr>
          </a:p>
        </p:txBody>
      </p:sp>
      <p:sp>
        <p:nvSpPr>
          <p:cNvPr id="5" name="object 5"/>
          <p:cNvSpPr txBox="1"/>
          <p:nvPr/>
        </p:nvSpPr>
        <p:spPr>
          <a:xfrm>
            <a:off x="6671582" y="1449958"/>
            <a:ext cx="1012151" cy="432308"/>
          </a:xfrm>
          <a:prstGeom prst="rect">
            <a:avLst/>
          </a:prstGeom>
        </p:spPr>
        <p:txBody>
          <a:bodyPr wrap="square" lIns="0" tIns="0" rIns="0" bIns="0" rtlCol="0">
            <a:noAutofit/>
          </a:bodyPr>
          <a:lstStyle/>
          <a:p>
            <a:pPr marL="12700">
              <a:lnSpc>
                <a:spcPts val="3360"/>
              </a:lnSpc>
              <a:spcBef>
                <a:spcPts val="168"/>
              </a:spcBef>
            </a:pPr>
            <a:endParaRPr sz="3200" dirty="0">
              <a:latin typeface="Calibri"/>
              <a:cs typeface="Calibri"/>
            </a:endParaRPr>
          </a:p>
        </p:txBody>
      </p:sp>
      <p:sp>
        <p:nvSpPr>
          <p:cNvPr id="3" name="object 3"/>
          <p:cNvSpPr txBox="1"/>
          <p:nvPr/>
        </p:nvSpPr>
        <p:spPr>
          <a:xfrm>
            <a:off x="304800" y="838200"/>
            <a:ext cx="8458200" cy="4953000"/>
          </a:xfrm>
          <a:prstGeom prst="rect">
            <a:avLst/>
          </a:prstGeom>
        </p:spPr>
        <p:txBody>
          <a:bodyPr wrap="square" lIns="0" tIns="0" rIns="0" bIns="0" rtlCol="0">
            <a:noAutofit/>
          </a:bodyPr>
          <a:lstStyle/>
          <a:p>
            <a:pPr marL="12700" marR="53309">
              <a:lnSpc>
                <a:spcPts val="2950"/>
              </a:lnSpc>
              <a:spcBef>
                <a:spcPts val="147"/>
              </a:spcBef>
            </a:pPr>
            <a:r>
              <a:rPr lang="tr-TR" sz="4200" baseline="2925" dirty="0" smtClean="0">
                <a:solidFill>
                  <a:srgbClr val="FFFFFF"/>
                </a:solidFill>
                <a:latin typeface="Calibri"/>
                <a:cs typeface="Calibri"/>
              </a:rPr>
              <a:t>1.Otomotiv            	11.Bankacılık  </a:t>
            </a:r>
            <a:endParaRPr sz="2800" dirty="0">
              <a:latin typeface="Calibri"/>
              <a:cs typeface="Calibri"/>
            </a:endParaRPr>
          </a:p>
          <a:p>
            <a:pPr marL="12700" marR="53309">
              <a:lnSpc>
                <a:spcPct val="101725"/>
              </a:lnSpc>
              <a:spcBef>
                <a:spcPts val="466"/>
              </a:spcBef>
            </a:pPr>
            <a:r>
              <a:rPr lang="tr-TR" sz="2800" dirty="0" smtClean="0">
                <a:solidFill>
                  <a:srgbClr val="FFFFFF"/>
                </a:solidFill>
                <a:latin typeface="Calibri"/>
                <a:cs typeface="Calibri"/>
              </a:rPr>
              <a:t>2.Eğitim</a:t>
            </a:r>
            <a:r>
              <a:rPr lang="tr-TR" sz="2800" spc="14" dirty="0" smtClean="0">
                <a:solidFill>
                  <a:srgbClr val="FFFFFF"/>
                </a:solidFill>
                <a:latin typeface="Calibri"/>
                <a:cs typeface="Calibri"/>
              </a:rPr>
              <a:t>                  	12.İlaç</a:t>
            </a:r>
            <a:endParaRPr sz="2800" dirty="0">
              <a:latin typeface="Calibri"/>
              <a:cs typeface="Calibri"/>
            </a:endParaRPr>
          </a:p>
          <a:p>
            <a:pPr marL="12700" marR="53309">
              <a:lnSpc>
                <a:spcPct val="101725"/>
              </a:lnSpc>
              <a:spcBef>
                <a:spcPts val="617"/>
              </a:spcBef>
            </a:pPr>
            <a:r>
              <a:rPr lang="tr-TR" sz="2800" spc="0" dirty="0" smtClean="0">
                <a:solidFill>
                  <a:srgbClr val="FFFFFF"/>
                </a:solidFill>
                <a:latin typeface="Calibri"/>
                <a:cs typeface="Calibri"/>
              </a:rPr>
              <a:t>3.Tekstil                   	13.Seramik</a:t>
            </a:r>
            <a:endParaRPr sz="2800" dirty="0">
              <a:latin typeface="Calibri"/>
              <a:cs typeface="Calibri"/>
            </a:endParaRPr>
          </a:p>
          <a:p>
            <a:pPr marL="12700" marR="53309">
              <a:lnSpc>
                <a:spcPct val="101725"/>
              </a:lnSpc>
              <a:spcBef>
                <a:spcPts val="614"/>
              </a:spcBef>
            </a:pPr>
            <a:r>
              <a:rPr lang="tr-TR" sz="2800" spc="0" dirty="0" smtClean="0">
                <a:solidFill>
                  <a:srgbClr val="FFFFFF"/>
                </a:solidFill>
                <a:latin typeface="Calibri"/>
                <a:cs typeface="Calibri"/>
              </a:rPr>
              <a:t>4.Kamu                    	14.Havacılık</a:t>
            </a:r>
            <a:endParaRPr sz="2800" dirty="0">
              <a:latin typeface="Calibri"/>
              <a:cs typeface="Calibri"/>
            </a:endParaRPr>
          </a:p>
          <a:p>
            <a:pPr marL="12700">
              <a:lnSpc>
                <a:spcPct val="101725"/>
              </a:lnSpc>
              <a:spcBef>
                <a:spcPts val="616"/>
              </a:spcBef>
            </a:pPr>
            <a:r>
              <a:rPr lang="tr-TR" sz="2800" spc="0" dirty="0" smtClean="0">
                <a:solidFill>
                  <a:srgbClr val="FFFFFF"/>
                </a:solidFill>
                <a:latin typeface="Calibri"/>
                <a:cs typeface="Calibri"/>
              </a:rPr>
              <a:t>5.Gıda                      	15.Sigortacılık</a:t>
            </a:r>
            <a:endParaRPr sz="2800" dirty="0">
              <a:latin typeface="Calibri"/>
              <a:cs typeface="Calibri"/>
            </a:endParaRPr>
          </a:p>
          <a:p>
            <a:pPr marL="12700" marR="53309">
              <a:lnSpc>
                <a:spcPct val="101725"/>
              </a:lnSpc>
              <a:spcBef>
                <a:spcPts val="614"/>
              </a:spcBef>
            </a:pPr>
            <a:r>
              <a:rPr lang="tr-TR" sz="2800" spc="0" dirty="0" smtClean="0">
                <a:solidFill>
                  <a:srgbClr val="FFFFFF"/>
                </a:solidFill>
                <a:latin typeface="Calibri"/>
                <a:cs typeface="Calibri"/>
              </a:rPr>
              <a:t>6.Metal                    17.Yazılım ve BT</a:t>
            </a:r>
          </a:p>
          <a:p>
            <a:pPr marL="12700" marR="53309">
              <a:lnSpc>
                <a:spcPct val="101725"/>
              </a:lnSpc>
              <a:spcBef>
                <a:spcPts val="614"/>
              </a:spcBef>
            </a:pPr>
            <a:r>
              <a:rPr lang="tr-TR" sz="2800" dirty="0" smtClean="0">
                <a:solidFill>
                  <a:srgbClr val="FFFFFF"/>
                </a:solidFill>
                <a:latin typeface="Calibri"/>
                <a:cs typeface="Calibri"/>
              </a:rPr>
              <a:t>7.Alüminyum          18.Lastik      </a:t>
            </a:r>
          </a:p>
          <a:p>
            <a:pPr marL="12700" marR="53309">
              <a:lnSpc>
                <a:spcPct val="101725"/>
              </a:lnSpc>
              <a:spcBef>
                <a:spcPts val="614"/>
              </a:spcBef>
            </a:pPr>
            <a:r>
              <a:rPr lang="tr-TR" sz="2800" spc="0" dirty="0" smtClean="0">
                <a:solidFill>
                  <a:srgbClr val="FFFFFF"/>
                </a:solidFill>
                <a:latin typeface="Calibri"/>
                <a:cs typeface="Calibri"/>
              </a:rPr>
              <a:t>8. Lojistik                 19.Telekominikasyon</a:t>
            </a:r>
          </a:p>
          <a:p>
            <a:pPr marL="12700" marR="53309">
              <a:lnSpc>
                <a:spcPct val="101725"/>
              </a:lnSpc>
              <a:spcBef>
                <a:spcPts val="614"/>
              </a:spcBef>
            </a:pPr>
            <a:r>
              <a:rPr lang="tr-TR" sz="2800" dirty="0" smtClean="0">
                <a:solidFill>
                  <a:srgbClr val="FFFFFF"/>
                </a:solidFill>
                <a:latin typeface="Calibri"/>
                <a:cs typeface="Calibri"/>
              </a:rPr>
              <a:t>9. Medya</a:t>
            </a:r>
            <a:r>
              <a:rPr lang="tr-TR" sz="2800" spc="0" dirty="0" smtClean="0">
                <a:solidFill>
                  <a:srgbClr val="FFFFFF"/>
                </a:solidFill>
                <a:latin typeface="Calibri"/>
                <a:cs typeface="Calibri"/>
              </a:rPr>
              <a:t>                 20.Ticaret , e-Ticaret   </a:t>
            </a:r>
          </a:p>
          <a:p>
            <a:pPr marL="12700" marR="53309">
              <a:lnSpc>
                <a:spcPct val="101725"/>
              </a:lnSpc>
              <a:spcBef>
                <a:spcPts val="614"/>
              </a:spcBef>
            </a:pPr>
            <a:r>
              <a:rPr lang="tr-TR" sz="2800" dirty="0" smtClean="0">
                <a:solidFill>
                  <a:srgbClr val="FFFFFF"/>
                </a:solidFill>
                <a:latin typeface="Calibri"/>
                <a:cs typeface="Calibri"/>
              </a:rPr>
              <a:t>10.Danışmanlık      21. </a:t>
            </a:r>
            <a:r>
              <a:rPr lang="tr-TR" sz="2800" dirty="0" err="1" smtClean="0">
                <a:solidFill>
                  <a:srgbClr val="FFFFFF"/>
                </a:solidFill>
                <a:latin typeface="Calibri"/>
                <a:cs typeface="Calibri"/>
              </a:rPr>
              <a:t>Diğ</a:t>
            </a:r>
            <a:r>
              <a:rPr lang="tr-TR" sz="2800" dirty="0" smtClean="0">
                <a:solidFill>
                  <a:srgbClr val="FFFFFF"/>
                </a:solidFill>
                <a:latin typeface="Calibri"/>
                <a:cs typeface="Calibri"/>
              </a:rPr>
              <a:t>. İmalat ve Hizmet </a:t>
            </a:r>
            <a:endParaRPr sz="2800" dirty="0">
              <a:latin typeface="Calibri"/>
              <a:cs typeface="Calibri"/>
            </a:endParaRPr>
          </a:p>
        </p:txBody>
      </p:sp>
      <p:sp>
        <p:nvSpPr>
          <p:cNvPr id="2" name="object 2"/>
          <p:cNvSpPr txBox="1"/>
          <p:nvPr/>
        </p:nvSpPr>
        <p:spPr>
          <a:xfrm>
            <a:off x="6674611" y="6318529"/>
            <a:ext cx="2375423" cy="279908"/>
          </a:xfrm>
          <a:prstGeom prst="rect">
            <a:avLst/>
          </a:prstGeom>
        </p:spPr>
        <p:txBody>
          <a:bodyPr wrap="square" lIns="0" tIns="0" rIns="0" bIns="0" rtlCol="0">
            <a:noAutofit/>
          </a:bodyPr>
          <a:lstStyle/>
          <a:p>
            <a:pPr marL="12700">
              <a:lnSpc>
                <a:spcPts val="2140"/>
              </a:lnSpc>
              <a:spcBef>
                <a:spcPts val="107"/>
              </a:spcBef>
            </a:pPr>
            <a:r>
              <a:rPr sz="3000" spc="9" baseline="2730" dirty="0" smtClean="0">
                <a:solidFill>
                  <a:srgbClr val="FFFFFF"/>
                </a:solidFill>
                <a:latin typeface="Calibri"/>
                <a:cs typeface="Calibri"/>
                <a:hlinkClick r:id="rId4"/>
              </a:rPr>
              <a:t>ww</a:t>
            </a:r>
            <a:r>
              <a:rPr sz="3000" spc="-134" baseline="2730" dirty="0" smtClean="0">
                <a:solidFill>
                  <a:srgbClr val="FFFFFF"/>
                </a:solidFill>
                <a:latin typeface="Calibri"/>
                <a:cs typeface="Calibri"/>
                <a:hlinkClick r:id="rId4"/>
              </a:rPr>
              <a:t>w</a:t>
            </a:r>
            <a:r>
              <a:rPr sz="3000" spc="0" baseline="2730" dirty="0" smtClean="0">
                <a:solidFill>
                  <a:srgbClr val="FFFFFF"/>
                </a:solidFill>
                <a:latin typeface="Calibri"/>
                <a:cs typeface="Calibri"/>
                <a:hlinkClick r:id="rId4"/>
              </a:rPr>
              <a:t>.ie</a:t>
            </a:r>
            <a:r>
              <a:rPr sz="3000" spc="-4" baseline="2730" dirty="0" smtClean="0">
                <a:solidFill>
                  <a:srgbClr val="FFFFFF"/>
                </a:solidFill>
                <a:latin typeface="Calibri"/>
                <a:cs typeface="Calibri"/>
                <a:hlinkClick r:id="rId4"/>
              </a:rPr>
              <a:t>.</a:t>
            </a:r>
            <a:r>
              <a:rPr sz="3000" spc="0" baseline="2730" dirty="0" smtClean="0">
                <a:solidFill>
                  <a:srgbClr val="FFFFFF"/>
                </a:solidFill>
                <a:latin typeface="Calibri"/>
                <a:cs typeface="Calibri"/>
                <a:hlinkClick r:id="rId4"/>
              </a:rPr>
              <a:t>sa</a:t>
            </a:r>
            <a:r>
              <a:rPr sz="3000" spc="-39" baseline="2730" dirty="0" smtClean="0">
                <a:solidFill>
                  <a:srgbClr val="FFFFFF"/>
                </a:solidFill>
                <a:latin typeface="Calibri"/>
                <a:cs typeface="Calibri"/>
                <a:hlinkClick r:id="rId4"/>
              </a:rPr>
              <a:t>k</a:t>
            </a:r>
            <a:r>
              <a:rPr sz="3000" spc="0" baseline="2730" dirty="0" smtClean="0">
                <a:solidFill>
                  <a:srgbClr val="FFFFFF"/>
                </a:solidFill>
                <a:latin typeface="Calibri"/>
                <a:cs typeface="Calibri"/>
                <a:hlinkClick r:id="rId4"/>
              </a:rPr>
              <a:t>a</a:t>
            </a:r>
            <a:r>
              <a:rPr sz="3000" spc="4" baseline="2730" dirty="0" smtClean="0">
                <a:solidFill>
                  <a:srgbClr val="FFFFFF"/>
                </a:solidFill>
                <a:latin typeface="Calibri"/>
                <a:cs typeface="Calibri"/>
                <a:hlinkClick r:id="rId4"/>
              </a:rPr>
              <a:t>r</a:t>
            </a:r>
            <a:r>
              <a:rPr sz="3000" spc="-29" baseline="2730" dirty="0" smtClean="0">
                <a:solidFill>
                  <a:srgbClr val="FFFFFF"/>
                </a:solidFill>
                <a:latin typeface="Calibri"/>
                <a:cs typeface="Calibri"/>
                <a:hlinkClick r:id="rId4"/>
              </a:rPr>
              <a:t>y</a:t>
            </a:r>
            <a:r>
              <a:rPr sz="3000" spc="0" baseline="2730" dirty="0" smtClean="0">
                <a:solidFill>
                  <a:srgbClr val="FFFFFF"/>
                </a:solidFill>
                <a:latin typeface="Calibri"/>
                <a:cs typeface="Calibri"/>
                <a:hlinkClick r:id="rId4"/>
              </a:rPr>
              <a:t>a.ed</a:t>
            </a:r>
            <a:r>
              <a:rPr sz="3000" spc="9" baseline="2730" dirty="0" smtClean="0">
                <a:solidFill>
                  <a:srgbClr val="FFFFFF"/>
                </a:solidFill>
                <a:latin typeface="Calibri"/>
                <a:cs typeface="Calibri"/>
                <a:hlinkClick r:id="rId4"/>
              </a:rPr>
              <a:t>u</a:t>
            </a:r>
            <a:r>
              <a:rPr sz="3000" spc="-50" baseline="2730" dirty="0" smtClean="0">
                <a:solidFill>
                  <a:srgbClr val="FFFFFF"/>
                </a:solidFill>
                <a:latin typeface="Calibri"/>
                <a:cs typeface="Calibri"/>
                <a:hlinkClick r:id="rId4"/>
              </a:rPr>
              <a:t>.</a:t>
            </a:r>
            <a:r>
              <a:rPr sz="3000" spc="0" baseline="2730" dirty="0" smtClean="0">
                <a:solidFill>
                  <a:srgbClr val="FFFFFF"/>
                </a:solidFill>
                <a:latin typeface="Calibri"/>
                <a:cs typeface="Calibri"/>
                <a:hlinkClick r:id="rId4"/>
              </a:rPr>
              <a:t>tr</a:t>
            </a:r>
            <a:endParaRPr sz="2000">
              <a:latin typeface="Calibri"/>
              <a:cs typeface="Calibri"/>
            </a:endParaRPr>
          </a:p>
        </p:txBody>
      </p:sp>
    </p:spTree>
    <p:extLst>
      <p:ext uri="{BB962C8B-B14F-4D97-AF65-F5344CB8AC3E}">
        <p14:creationId xmlns:p14="http://schemas.microsoft.com/office/powerpoint/2010/main" val="1422692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up 1"/>
          <p:cNvGrpSpPr>
            <a:grpSpLocks/>
          </p:cNvGrpSpPr>
          <p:nvPr/>
        </p:nvGrpSpPr>
        <p:grpSpPr bwMode="auto">
          <a:xfrm>
            <a:off x="0" y="5957888"/>
            <a:ext cx="9144000" cy="711200"/>
            <a:chOff x="0" y="5958222"/>
            <a:chExt cx="9144000" cy="711138"/>
          </a:xfrm>
        </p:grpSpPr>
        <p:pic>
          <p:nvPicPr>
            <p:cNvPr id="4101" name="Resim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58222"/>
              <a:ext cx="9144000" cy="135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Alt Başlık 2"/>
            <p:cNvSpPr txBox="1">
              <a:spLocks/>
            </p:cNvSpPr>
            <p:nvPr/>
          </p:nvSpPr>
          <p:spPr bwMode="auto">
            <a:xfrm>
              <a:off x="6594993" y="6237312"/>
              <a:ext cx="2547938"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None/>
              </a:pPr>
              <a:r>
                <a:rPr lang="tr-TR" sz="2000" dirty="0" smtClean="0">
                  <a:solidFill>
                    <a:srgbClr val="FFFFFF"/>
                  </a:solidFill>
                </a:rPr>
                <a:t>www.ie.sakarya.edu.tr</a:t>
              </a:r>
              <a:endParaRPr lang="tr-TR" sz="2000" dirty="0">
                <a:solidFill>
                  <a:srgbClr val="FFFFFF"/>
                </a:solidFill>
              </a:endParaRPr>
            </a:p>
          </p:txBody>
        </p:sp>
        <p:pic>
          <p:nvPicPr>
            <p:cNvPr id="4103" name="Picture 4" descr="saulogo_yatay2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536" y="6331562"/>
              <a:ext cx="2376264" cy="33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Başlık 9"/>
          <p:cNvSpPr>
            <a:spLocks noGrp="1"/>
          </p:cNvSpPr>
          <p:nvPr>
            <p:ph type="title"/>
          </p:nvPr>
        </p:nvSpPr>
        <p:spPr/>
        <p:txBody>
          <a:bodyPr/>
          <a:lstStyle/>
          <a:p>
            <a:r>
              <a:rPr lang="tr-TR" b="1" dirty="0" smtClean="0">
                <a:solidFill>
                  <a:schemeClr val="tx2">
                    <a:lumMod val="20000"/>
                    <a:lumOff val="80000"/>
                  </a:schemeClr>
                </a:solidFill>
              </a:rPr>
              <a:t>Farklı Sektörlerde İş İmkanı</a:t>
            </a:r>
            <a:endParaRPr lang="tr-TR" b="1" dirty="0">
              <a:solidFill>
                <a:schemeClr val="tx2">
                  <a:lumMod val="20000"/>
                  <a:lumOff val="80000"/>
                </a:schemeClr>
              </a:solidFill>
            </a:endParaRPr>
          </a:p>
        </p:txBody>
      </p:sp>
      <p:pic>
        <p:nvPicPr>
          <p:cNvPr id="19" name="İçerik Yer Tutucusu 18"/>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303768" y="1268760"/>
            <a:ext cx="6536463" cy="4525963"/>
          </a:xfrm>
        </p:spPr>
      </p:pic>
    </p:spTree>
    <p:extLst>
      <p:ext uri="{BB962C8B-B14F-4D97-AF65-F5344CB8AC3E}">
        <p14:creationId xmlns:p14="http://schemas.microsoft.com/office/powerpoint/2010/main" val="3575703162"/>
      </p:ext>
    </p:extLst>
  </p:cSld>
  <p:clrMapOvr>
    <a:masterClrMapping/>
  </p:clrMapOvr>
  <p:timing>
    <p:tnLst>
      <p:par>
        <p:cTn id="1" dur="indefinite" restart="never" nodeType="tmRoot"/>
      </p:par>
    </p:tnLst>
  </p:timing>
</p:sld>
</file>

<file path=ppt/theme/theme1.xml><?xml version="1.0" encoding="utf-8"?>
<a:theme xmlns:a="http://schemas.openxmlformats.org/drawingml/2006/main" name="sunum_05">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sunum_05</Template>
  <TotalTime>1334</TotalTime>
  <Words>1275</Words>
  <Application>Microsoft Office PowerPoint</Application>
  <PresentationFormat>Ekran Gösterisi (4:3)</PresentationFormat>
  <Paragraphs>220</Paragraphs>
  <Slides>32</Slides>
  <Notes>4</Notes>
  <HiddenSlides>0</HiddenSlides>
  <MMClips>0</MMClips>
  <ScaleCrop>false</ScaleCrop>
  <HeadingPairs>
    <vt:vector size="4" baseType="variant">
      <vt:variant>
        <vt:lpstr>Tema</vt:lpstr>
      </vt:variant>
      <vt:variant>
        <vt:i4>1</vt:i4>
      </vt:variant>
      <vt:variant>
        <vt:lpstr>Slayt Başlıkları</vt:lpstr>
      </vt:variant>
      <vt:variant>
        <vt:i4>32</vt:i4>
      </vt:variant>
    </vt:vector>
  </HeadingPairs>
  <TitlesOfParts>
    <vt:vector size="33" baseType="lpstr">
      <vt:lpstr>sunum_05</vt:lpstr>
      <vt:lpstr>PowerPoint Sunusu</vt:lpstr>
      <vt:lpstr>PowerPoint Sunusu</vt:lpstr>
      <vt:lpstr>PowerPoint Sunusu</vt:lpstr>
      <vt:lpstr>Endüstri Mühendisi Yöneticiler</vt:lpstr>
      <vt:lpstr>Endüstri Mühendisleri Nerede?</vt:lpstr>
      <vt:lpstr>Endüstri Mühendisi Ne Yapar?</vt:lpstr>
      <vt:lpstr>Diğer Mühendislerden Farkları</vt:lpstr>
      <vt:lpstr>PowerPoint Sunusu</vt:lpstr>
      <vt:lpstr>Farklı Sektörlerde İş İmkanı</vt:lpstr>
      <vt:lpstr>Bölümümüzün Misyonu</vt:lpstr>
      <vt:lpstr>Bölümümüzün Vizyonu</vt:lpstr>
      <vt:lpstr>Bölümümüzün Tarihçesi</vt:lpstr>
      <vt:lpstr>Mühendislik Fakültesinin Bölümleri</vt:lpstr>
      <vt:lpstr>Bölüm Yönetimi</vt:lpstr>
      <vt:lpstr>Öğretim Üyelerimiz</vt:lpstr>
      <vt:lpstr>Öğrenci Sayılarımız</vt:lpstr>
      <vt:lpstr>Uluslararası Akreditasyon</vt:lpstr>
      <vt:lpstr>Öğrenci Değişimi Programlarımız</vt:lpstr>
      <vt:lpstr>Laboratuvar İmkanlarımız</vt:lpstr>
      <vt:lpstr>Kullandığımız Yazılımlar</vt:lpstr>
      <vt:lpstr>Uygulamalı Mühendislik Deneyimi</vt:lpstr>
      <vt:lpstr>UMDE Üyesi Kurumsal İşletmeler</vt:lpstr>
      <vt:lpstr>Sempozyum ve Kongreler</vt:lpstr>
      <vt:lpstr>DUYURULAR  Bölüm Sitemiz ve Sosyal Medya</vt:lpstr>
      <vt:lpstr>2016-2017 Yılı Ana Stratejilerimiz</vt:lpstr>
      <vt:lpstr>2016-2017 Yılı Ana Stratejilerimiz</vt:lpstr>
      <vt:lpstr>2016-2017 Yılı Ana Stratejilerimiz</vt:lpstr>
      <vt:lpstr>2016-2017 Yılı Ana Stratejilerimiz</vt:lpstr>
      <vt:lpstr>2016-2017 Yılı Ana Stratejilerimiz</vt:lpstr>
      <vt:lpstr>2016-2017 Yılı Ana Stratejilerimiz</vt:lpstr>
      <vt:lpstr>2016-2017 Yılı Ana Stratejilerimiz</vt:lpstr>
      <vt:lpstr>PowerPoint Sunusu</vt:lpstr>
    </vt:vector>
  </TitlesOfParts>
  <Company>Sakarya Üniversitesi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Mehmet TAŞ</dc:creator>
  <cp:lastModifiedBy>ck</cp:lastModifiedBy>
  <cp:revision>58</cp:revision>
  <dcterms:created xsi:type="dcterms:W3CDTF">2013-03-08T09:31:23Z</dcterms:created>
  <dcterms:modified xsi:type="dcterms:W3CDTF">2016-09-18T18:19:50Z</dcterms:modified>
</cp:coreProperties>
</file>