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72" r:id="rId1"/>
  </p:sldMasterIdLst>
  <p:notesMasterIdLst>
    <p:notesMasterId r:id="rId3"/>
  </p:notesMasterIdLst>
  <p:sldIdLst>
    <p:sldId id="256" r:id="rId2"/>
  </p:sldIdLst>
  <p:sldSz cx="25203150" cy="36004500"/>
  <p:notesSz cx="6858000" cy="9144000"/>
  <p:defaultTextStyle>
    <a:defPPr>
      <a:defRPr lang="tr-T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34" autoAdjust="0"/>
  </p:normalViewPr>
  <p:slideViewPr>
    <p:cSldViewPr>
      <p:cViewPr>
        <p:scale>
          <a:sx n="50" d="100"/>
          <a:sy n="50" d="100"/>
        </p:scale>
        <p:origin x="-156" y="7320"/>
      </p:cViewPr>
      <p:guideLst>
        <p:guide orient="horz" pos="11340"/>
        <p:guide pos="7938"/>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6B2FD-DAA8-4144-A847-EB86BCC8FC5C}" type="datetimeFigureOut">
              <a:rPr lang="tr-TR" smtClean="0"/>
              <a:pPr/>
              <a:t>02.06.2016</a:t>
            </a:fld>
            <a:endParaRPr lang="tr-TR"/>
          </a:p>
        </p:txBody>
      </p:sp>
      <p:sp>
        <p:nvSpPr>
          <p:cNvPr id="4" name="3 Slayt Görüntüsü Yer Tutucusu"/>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B741F-D574-4EEE-8E8E-49529D14AD4C}" type="slidenum">
              <a:rPr lang="tr-TR" smtClean="0"/>
              <a:pPr/>
              <a:t>‹#›</a:t>
            </a:fld>
            <a:endParaRPr lang="tr-TR"/>
          </a:p>
        </p:txBody>
      </p:sp>
    </p:spTree>
    <p:extLst>
      <p:ext uri="{BB962C8B-B14F-4D97-AF65-F5344CB8AC3E}">
        <p14:creationId xmlns:p14="http://schemas.microsoft.com/office/powerpoint/2010/main" val="3837072366"/>
      </p:ext>
    </p:extLst>
  </p:cSld>
  <p:clrMap bg1="lt1" tx1="dk1" bg2="lt2" tx2="dk2" accent1="accent1" accent2="accent2" accent3="accent3" accent4="accent4" accent5="accent5" accent6="accent6" hlink="hlink" folHlink="folHlink"/>
  <p:notesStyle>
    <a:lvl1pPr marL="0" algn="l" defTabSz="3497580" rtl="0" eaLnBrk="1" latinLnBrk="0" hangingPunct="1">
      <a:defRPr sz="4600" kern="1200">
        <a:solidFill>
          <a:schemeClr val="tx1"/>
        </a:solidFill>
        <a:latin typeface="+mn-lt"/>
        <a:ea typeface="+mn-ea"/>
        <a:cs typeface="+mn-cs"/>
      </a:defRPr>
    </a:lvl1pPr>
    <a:lvl2pPr marL="1748790" algn="l" defTabSz="3497580" rtl="0" eaLnBrk="1" latinLnBrk="0" hangingPunct="1">
      <a:defRPr sz="4600" kern="1200">
        <a:solidFill>
          <a:schemeClr val="tx1"/>
        </a:solidFill>
        <a:latin typeface="+mn-lt"/>
        <a:ea typeface="+mn-ea"/>
        <a:cs typeface="+mn-cs"/>
      </a:defRPr>
    </a:lvl2pPr>
    <a:lvl3pPr marL="3497580" algn="l" defTabSz="3497580" rtl="0" eaLnBrk="1" latinLnBrk="0" hangingPunct="1">
      <a:defRPr sz="4600" kern="1200">
        <a:solidFill>
          <a:schemeClr val="tx1"/>
        </a:solidFill>
        <a:latin typeface="+mn-lt"/>
        <a:ea typeface="+mn-ea"/>
        <a:cs typeface="+mn-cs"/>
      </a:defRPr>
    </a:lvl3pPr>
    <a:lvl4pPr marL="5246370" algn="l" defTabSz="3497580" rtl="0" eaLnBrk="1" latinLnBrk="0" hangingPunct="1">
      <a:defRPr sz="4600" kern="1200">
        <a:solidFill>
          <a:schemeClr val="tx1"/>
        </a:solidFill>
        <a:latin typeface="+mn-lt"/>
        <a:ea typeface="+mn-ea"/>
        <a:cs typeface="+mn-cs"/>
      </a:defRPr>
    </a:lvl4pPr>
    <a:lvl5pPr marL="6995160" algn="l" defTabSz="3497580" rtl="0" eaLnBrk="1" latinLnBrk="0" hangingPunct="1">
      <a:defRPr sz="4600" kern="1200">
        <a:solidFill>
          <a:schemeClr val="tx1"/>
        </a:solidFill>
        <a:latin typeface="+mn-lt"/>
        <a:ea typeface="+mn-ea"/>
        <a:cs typeface="+mn-cs"/>
      </a:defRPr>
    </a:lvl5pPr>
    <a:lvl6pPr marL="8743950" algn="l" defTabSz="3497580" rtl="0" eaLnBrk="1" latinLnBrk="0" hangingPunct="1">
      <a:defRPr sz="4600" kern="1200">
        <a:solidFill>
          <a:schemeClr val="tx1"/>
        </a:solidFill>
        <a:latin typeface="+mn-lt"/>
        <a:ea typeface="+mn-ea"/>
        <a:cs typeface="+mn-cs"/>
      </a:defRPr>
    </a:lvl6pPr>
    <a:lvl7pPr marL="10492740" algn="l" defTabSz="3497580" rtl="0" eaLnBrk="1" latinLnBrk="0" hangingPunct="1">
      <a:defRPr sz="4600" kern="1200">
        <a:solidFill>
          <a:schemeClr val="tx1"/>
        </a:solidFill>
        <a:latin typeface="+mn-lt"/>
        <a:ea typeface="+mn-ea"/>
        <a:cs typeface="+mn-cs"/>
      </a:defRPr>
    </a:lvl7pPr>
    <a:lvl8pPr marL="12241530" algn="l" defTabSz="3497580" rtl="0" eaLnBrk="1" latinLnBrk="0" hangingPunct="1">
      <a:defRPr sz="4600" kern="1200">
        <a:solidFill>
          <a:schemeClr val="tx1"/>
        </a:solidFill>
        <a:latin typeface="+mn-lt"/>
        <a:ea typeface="+mn-ea"/>
        <a:cs typeface="+mn-cs"/>
      </a:defRPr>
    </a:lvl8pPr>
    <a:lvl9pPr marL="13990320" algn="l" defTabSz="349758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62B741F-D574-4EEE-8E8E-49529D14AD4C}" type="slidenum">
              <a:rPr lang="tr-TR" smtClean="0"/>
              <a:pPr/>
              <a:t>1</a:t>
            </a:fld>
            <a:endParaRPr lang="tr-TR"/>
          </a:p>
        </p:txBody>
      </p:sp>
    </p:spTree>
    <p:extLst>
      <p:ext uri="{BB962C8B-B14F-4D97-AF65-F5344CB8AC3E}">
        <p14:creationId xmlns:p14="http://schemas.microsoft.com/office/powerpoint/2010/main" val="421379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236" y="11184745"/>
            <a:ext cx="21422678" cy="771763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285" indent="0" algn="ctr">
              <a:buNone/>
              <a:defRPr>
                <a:solidFill>
                  <a:schemeClr val="tx1">
                    <a:tint val="75000"/>
                  </a:schemeClr>
                </a:solidFill>
              </a:defRPr>
            </a:lvl2pPr>
            <a:lvl3pPr marL="3496563" indent="0" algn="ctr">
              <a:buNone/>
              <a:defRPr>
                <a:solidFill>
                  <a:schemeClr val="tx1">
                    <a:tint val="75000"/>
                  </a:schemeClr>
                </a:solidFill>
              </a:defRPr>
            </a:lvl3pPr>
            <a:lvl4pPr marL="5244848" indent="0" algn="ctr">
              <a:buNone/>
              <a:defRPr>
                <a:solidFill>
                  <a:schemeClr val="tx1">
                    <a:tint val="75000"/>
                  </a:schemeClr>
                </a:solidFill>
              </a:defRPr>
            </a:lvl4pPr>
            <a:lvl5pPr marL="6993133" indent="0" algn="ctr">
              <a:buNone/>
              <a:defRPr>
                <a:solidFill>
                  <a:schemeClr val="tx1">
                    <a:tint val="75000"/>
                  </a:schemeClr>
                </a:solidFill>
              </a:defRPr>
            </a:lvl5pPr>
            <a:lvl6pPr marL="8741418" indent="0" algn="ctr">
              <a:buNone/>
              <a:defRPr>
                <a:solidFill>
                  <a:schemeClr val="tx1">
                    <a:tint val="75000"/>
                  </a:schemeClr>
                </a:solidFill>
              </a:defRPr>
            </a:lvl6pPr>
            <a:lvl7pPr marL="10489695" indent="0" algn="ctr">
              <a:buNone/>
              <a:defRPr>
                <a:solidFill>
                  <a:schemeClr val="tx1">
                    <a:tint val="75000"/>
                  </a:schemeClr>
                </a:solidFill>
              </a:defRPr>
            </a:lvl7pPr>
            <a:lvl8pPr marL="12237980" indent="0" algn="ctr">
              <a:buNone/>
              <a:defRPr>
                <a:solidFill>
                  <a:schemeClr val="tx1">
                    <a:tint val="75000"/>
                  </a:schemeClr>
                </a:solidFill>
              </a:defRPr>
            </a:lvl8pPr>
            <a:lvl9pPr marL="1398626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0362545" y="7567613"/>
            <a:ext cx="15629453" cy="1612868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74184" y="7567613"/>
            <a:ext cx="46468308" cy="1612868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0875" y="23136238"/>
            <a:ext cx="21422678" cy="7150894"/>
          </a:xfrm>
        </p:spPr>
        <p:txBody>
          <a:bodyPr anchor="t"/>
          <a:lstStyle>
            <a:lvl1pPr algn="l">
              <a:defRPr sz="153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990875" y="15260256"/>
            <a:ext cx="21422678" cy="7875982"/>
          </a:xfrm>
        </p:spPr>
        <p:txBody>
          <a:bodyPr anchor="b"/>
          <a:lstStyle>
            <a:lvl1pPr marL="0" indent="0">
              <a:buNone/>
              <a:defRPr sz="7700">
                <a:solidFill>
                  <a:schemeClr val="tx1">
                    <a:tint val="75000"/>
                  </a:schemeClr>
                </a:solidFill>
              </a:defRPr>
            </a:lvl1pPr>
            <a:lvl2pPr marL="1748285" indent="0">
              <a:buNone/>
              <a:defRPr sz="6900">
                <a:solidFill>
                  <a:schemeClr val="tx1">
                    <a:tint val="75000"/>
                  </a:schemeClr>
                </a:solidFill>
              </a:defRPr>
            </a:lvl2pPr>
            <a:lvl3pPr marL="3496563" indent="0">
              <a:buNone/>
              <a:defRPr sz="6100">
                <a:solidFill>
                  <a:schemeClr val="tx1">
                    <a:tint val="75000"/>
                  </a:schemeClr>
                </a:solidFill>
              </a:defRPr>
            </a:lvl3pPr>
            <a:lvl4pPr marL="5244848" indent="0">
              <a:buNone/>
              <a:defRPr sz="5400">
                <a:solidFill>
                  <a:schemeClr val="tx1">
                    <a:tint val="75000"/>
                  </a:schemeClr>
                </a:solidFill>
              </a:defRPr>
            </a:lvl4pPr>
            <a:lvl5pPr marL="6993133" indent="0">
              <a:buNone/>
              <a:defRPr sz="5400">
                <a:solidFill>
                  <a:schemeClr val="tx1">
                    <a:tint val="75000"/>
                  </a:schemeClr>
                </a:solidFill>
              </a:defRPr>
            </a:lvl5pPr>
            <a:lvl6pPr marL="8741418" indent="0">
              <a:buNone/>
              <a:defRPr sz="5400">
                <a:solidFill>
                  <a:schemeClr val="tx1">
                    <a:tint val="75000"/>
                  </a:schemeClr>
                </a:solidFill>
              </a:defRPr>
            </a:lvl6pPr>
            <a:lvl7pPr marL="10489695" indent="0">
              <a:buNone/>
              <a:defRPr sz="5400">
                <a:solidFill>
                  <a:schemeClr val="tx1">
                    <a:tint val="75000"/>
                  </a:schemeClr>
                </a:solidFill>
              </a:defRPr>
            </a:lvl7pPr>
            <a:lvl8pPr marL="12237980" indent="0">
              <a:buNone/>
              <a:defRPr sz="5400">
                <a:solidFill>
                  <a:schemeClr val="tx1">
                    <a:tint val="75000"/>
                  </a:schemeClr>
                </a:solidFill>
              </a:defRPr>
            </a:lvl8pPr>
            <a:lvl9pPr marL="13986266" indent="0">
              <a:buNone/>
              <a:defRPr sz="5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74184"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943117" y="44105513"/>
            <a:ext cx="31048881" cy="124748925"/>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60158" y="1441850"/>
            <a:ext cx="22682835" cy="600075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260158" y="8059343"/>
            <a:ext cx="11135768" cy="3358751"/>
          </a:xfrm>
        </p:spPr>
        <p:txBody>
          <a:bodyPr anchor="b"/>
          <a:lstStyle>
            <a:lvl1pPr marL="0" indent="0">
              <a:buNone/>
              <a:defRPr sz="9200" b="1"/>
            </a:lvl1pPr>
            <a:lvl2pPr marL="1748285" indent="0">
              <a:buNone/>
              <a:defRPr sz="7700" b="1"/>
            </a:lvl2pPr>
            <a:lvl3pPr marL="3496563" indent="0">
              <a:buNone/>
              <a:defRPr sz="6900" b="1"/>
            </a:lvl3pPr>
            <a:lvl4pPr marL="5244848" indent="0">
              <a:buNone/>
              <a:defRPr sz="6100" b="1"/>
            </a:lvl4pPr>
            <a:lvl5pPr marL="6993133" indent="0">
              <a:buNone/>
              <a:defRPr sz="6100" b="1"/>
            </a:lvl5pPr>
            <a:lvl6pPr marL="8741418" indent="0">
              <a:buNone/>
              <a:defRPr sz="6100" b="1"/>
            </a:lvl6pPr>
            <a:lvl7pPr marL="10489695" indent="0">
              <a:buNone/>
              <a:defRPr sz="6100" b="1"/>
            </a:lvl7pPr>
            <a:lvl8pPr marL="12237980" indent="0">
              <a:buNone/>
              <a:defRPr sz="6100" b="1"/>
            </a:lvl8pPr>
            <a:lvl9pPr marL="13986266" indent="0">
              <a:buNone/>
              <a:defRPr sz="6100" b="1"/>
            </a:lvl9pPr>
          </a:lstStyle>
          <a:p>
            <a:pPr lvl="0"/>
            <a:r>
              <a:rPr lang="tr-TR" smtClean="0"/>
              <a:t>Asıl metin stillerini düzenlemek için tıklatın</a:t>
            </a:r>
          </a:p>
        </p:txBody>
      </p:sp>
      <p:sp>
        <p:nvSpPr>
          <p:cNvPr id="4" name="3 İçerik Yer Tutucusu"/>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2802854" y="8059343"/>
            <a:ext cx="11140142" cy="3358751"/>
          </a:xfrm>
        </p:spPr>
        <p:txBody>
          <a:bodyPr anchor="b"/>
          <a:lstStyle>
            <a:lvl1pPr marL="0" indent="0">
              <a:buNone/>
              <a:defRPr sz="9200" b="1"/>
            </a:lvl1pPr>
            <a:lvl2pPr marL="1748285" indent="0">
              <a:buNone/>
              <a:defRPr sz="7700" b="1"/>
            </a:lvl2pPr>
            <a:lvl3pPr marL="3496563" indent="0">
              <a:buNone/>
              <a:defRPr sz="6900" b="1"/>
            </a:lvl3pPr>
            <a:lvl4pPr marL="5244848" indent="0">
              <a:buNone/>
              <a:defRPr sz="6100" b="1"/>
            </a:lvl4pPr>
            <a:lvl5pPr marL="6993133" indent="0">
              <a:buNone/>
              <a:defRPr sz="6100" b="1"/>
            </a:lvl5pPr>
            <a:lvl6pPr marL="8741418" indent="0">
              <a:buNone/>
              <a:defRPr sz="6100" b="1"/>
            </a:lvl6pPr>
            <a:lvl7pPr marL="10489695" indent="0">
              <a:buNone/>
              <a:defRPr sz="6100" b="1"/>
            </a:lvl7pPr>
            <a:lvl8pPr marL="12237980" indent="0">
              <a:buNone/>
              <a:defRPr sz="6100" b="1"/>
            </a:lvl8pPr>
            <a:lvl9pPr marL="13986266" indent="0">
              <a:buNone/>
              <a:defRPr sz="61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2802854"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164" y="1433512"/>
            <a:ext cx="8291663" cy="6100763"/>
          </a:xfrm>
        </p:spPr>
        <p:txBody>
          <a:bodyPr anchor="b"/>
          <a:lstStyle>
            <a:lvl1pPr algn="l">
              <a:defRPr sz="7700" b="1"/>
            </a:lvl1pPr>
          </a:lstStyle>
          <a:p>
            <a:r>
              <a:rPr lang="tr-TR" smtClean="0"/>
              <a:t>Asıl başlık stili için tıklatın</a:t>
            </a:r>
            <a:endParaRPr lang="tr-TR"/>
          </a:p>
        </p:txBody>
      </p:sp>
      <p:sp>
        <p:nvSpPr>
          <p:cNvPr id="3" name="2 İçerik Yer Tutucusu"/>
          <p:cNvSpPr>
            <a:spLocks noGrp="1"/>
          </p:cNvSpPr>
          <p:nvPr>
            <p:ph idx="1"/>
          </p:nvPr>
        </p:nvSpPr>
        <p:spPr>
          <a:xfrm>
            <a:off x="9853732" y="1433526"/>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260164" y="7534288"/>
            <a:ext cx="8291663" cy="24628081"/>
          </a:xfrm>
        </p:spPr>
        <p:txBody>
          <a:bodyPr/>
          <a:lstStyle>
            <a:lvl1pPr marL="0" indent="0">
              <a:buNone/>
              <a:defRPr sz="5400"/>
            </a:lvl1pPr>
            <a:lvl2pPr marL="1748285" indent="0">
              <a:buNone/>
              <a:defRPr sz="4600"/>
            </a:lvl2pPr>
            <a:lvl3pPr marL="3496563" indent="0">
              <a:buNone/>
              <a:defRPr sz="3800"/>
            </a:lvl3pPr>
            <a:lvl4pPr marL="5244848" indent="0">
              <a:buNone/>
              <a:defRPr sz="3400"/>
            </a:lvl4pPr>
            <a:lvl5pPr marL="6993133" indent="0">
              <a:buNone/>
              <a:defRPr sz="3400"/>
            </a:lvl5pPr>
            <a:lvl6pPr marL="8741418" indent="0">
              <a:buNone/>
              <a:defRPr sz="3400"/>
            </a:lvl6pPr>
            <a:lvl7pPr marL="10489695" indent="0">
              <a:buNone/>
              <a:defRPr sz="3400"/>
            </a:lvl7pPr>
            <a:lvl8pPr marL="12237980" indent="0">
              <a:buNone/>
              <a:defRPr sz="3400"/>
            </a:lvl8pPr>
            <a:lvl9pPr marL="13986266"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994" y="25203150"/>
            <a:ext cx="15121890" cy="2975375"/>
          </a:xfrm>
        </p:spPr>
        <p:txBody>
          <a:bodyPr anchor="b"/>
          <a:lstStyle>
            <a:lvl1pPr algn="l">
              <a:defRPr sz="7700" b="1"/>
            </a:lvl1pPr>
          </a:lstStyle>
          <a:p>
            <a:r>
              <a:rPr lang="tr-TR" smtClean="0"/>
              <a:t>Asıl başlık stili için tıklatın</a:t>
            </a:r>
            <a:endParaRPr lang="tr-TR"/>
          </a:p>
        </p:txBody>
      </p:sp>
      <p:sp>
        <p:nvSpPr>
          <p:cNvPr id="3" name="2 Resim Yer Tutucusu"/>
          <p:cNvSpPr>
            <a:spLocks noGrp="1"/>
          </p:cNvSpPr>
          <p:nvPr>
            <p:ph type="pic" idx="1"/>
          </p:nvPr>
        </p:nvSpPr>
        <p:spPr>
          <a:xfrm>
            <a:off x="4939994" y="3217069"/>
            <a:ext cx="15121890" cy="21602700"/>
          </a:xfrm>
        </p:spPr>
        <p:txBody>
          <a:bodyPr/>
          <a:lstStyle>
            <a:lvl1pPr marL="0" indent="0">
              <a:buNone/>
              <a:defRPr sz="12200"/>
            </a:lvl1pPr>
            <a:lvl2pPr marL="1748285" indent="0">
              <a:buNone/>
              <a:defRPr sz="10700"/>
            </a:lvl2pPr>
            <a:lvl3pPr marL="3496563" indent="0">
              <a:buNone/>
              <a:defRPr sz="9200"/>
            </a:lvl3pPr>
            <a:lvl4pPr marL="5244848" indent="0">
              <a:buNone/>
              <a:defRPr sz="7700"/>
            </a:lvl4pPr>
            <a:lvl5pPr marL="6993133" indent="0">
              <a:buNone/>
              <a:defRPr sz="7700"/>
            </a:lvl5pPr>
            <a:lvl6pPr marL="8741418" indent="0">
              <a:buNone/>
              <a:defRPr sz="7700"/>
            </a:lvl6pPr>
            <a:lvl7pPr marL="10489695" indent="0">
              <a:buNone/>
              <a:defRPr sz="7700"/>
            </a:lvl7pPr>
            <a:lvl8pPr marL="12237980" indent="0">
              <a:buNone/>
              <a:defRPr sz="7700"/>
            </a:lvl8pPr>
            <a:lvl9pPr marL="13986266" indent="0">
              <a:buNone/>
              <a:defRPr sz="7700"/>
            </a:lvl9pPr>
          </a:lstStyle>
          <a:p>
            <a:endParaRPr lang="tr-TR"/>
          </a:p>
        </p:txBody>
      </p:sp>
      <p:sp>
        <p:nvSpPr>
          <p:cNvPr id="4" name="3 Metin Yer Tutucusu"/>
          <p:cNvSpPr>
            <a:spLocks noGrp="1"/>
          </p:cNvSpPr>
          <p:nvPr>
            <p:ph type="body" sz="half" idx="2"/>
          </p:nvPr>
        </p:nvSpPr>
        <p:spPr>
          <a:xfrm>
            <a:off x="4939994" y="28178524"/>
            <a:ext cx="15121890" cy="4225526"/>
          </a:xfrm>
        </p:spPr>
        <p:txBody>
          <a:bodyPr/>
          <a:lstStyle>
            <a:lvl1pPr marL="0" indent="0">
              <a:buNone/>
              <a:defRPr sz="5400"/>
            </a:lvl1pPr>
            <a:lvl2pPr marL="1748285" indent="0">
              <a:buNone/>
              <a:defRPr sz="4600"/>
            </a:lvl2pPr>
            <a:lvl3pPr marL="3496563" indent="0">
              <a:buNone/>
              <a:defRPr sz="3800"/>
            </a:lvl3pPr>
            <a:lvl4pPr marL="5244848" indent="0">
              <a:buNone/>
              <a:defRPr sz="3400"/>
            </a:lvl4pPr>
            <a:lvl5pPr marL="6993133" indent="0">
              <a:buNone/>
              <a:defRPr sz="3400"/>
            </a:lvl5pPr>
            <a:lvl6pPr marL="8741418" indent="0">
              <a:buNone/>
              <a:defRPr sz="3400"/>
            </a:lvl6pPr>
            <a:lvl7pPr marL="10489695" indent="0">
              <a:buNone/>
              <a:defRPr sz="3400"/>
            </a:lvl7pPr>
            <a:lvl8pPr marL="12237980" indent="0">
              <a:buNone/>
              <a:defRPr sz="3400"/>
            </a:lvl8pPr>
            <a:lvl9pPr marL="13986266" indent="0">
              <a:buNone/>
              <a:defRPr sz="34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B375AEB-28E7-46F3-9E3E-3D4A293198F7}" type="datetimeFigureOut">
              <a:rPr lang="tr-TR" smtClean="0"/>
              <a:pPr/>
              <a:t>02.06.2016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38DB4A-3649-45D0-812D-FFED955093A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260158" y="1441850"/>
            <a:ext cx="22682835" cy="6000750"/>
          </a:xfrm>
          <a:prstGeom prst="rect">
            <a:avLst/>
          </a:prstGeom>
        </p:spPr>
        <p:txBody>
          <a:bodyPr vert="horz" lIns="349659" tIns="174825" rIns="349659" bIns="17482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1260158" y="8401063"/>
            <a:ext cx="22682835" cy="23761306"/>
          </a:xfrm>
          <a:prstGeom prst="rect">
            <a:avLst/>
          </a:prstGeom>
        </p:spPr>
        <p:txBody>
          <a:bodyPr vert="horz" lIns="349659" tIns="174825" rIns="349659" bIns="17482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1260158" y="33370840"/>
            <a:ext cx="5880735" cy="1916906"/>
          </a:xfrm>
          <a:prstGeom prst="rect">
            <a:avLst/>
          </a:prstGeom>
        </p:spPr>
        <p:txBody>
          <a:bodyPr vert="horz" lIns="349659" tIns="174825" rIns="349659" bIns="174825" rtlCol="0" anchor="ctr"/>
          <a:lstStyle>
            <a:lvl1pPr algn="l">
              <a:defRPr sz="4600">
                <a:solidFill>
                  <a:schemeClr val="tx1">
                    <a:tint val="75000"/>
                  </a:schemeClr>
                </a:solidFill>
              </a:defRPr>
            </a:lvl1pPr>
          </a:lstStyle>
          <a:p>
            <a:fld id="{0B375AEB-28E7-46F3-9E3E-3D4A293198F7}" type="datetimeFigureOut">
              <a:rPr lang="tr-TR" smtClean="0"/>
              <a:pPr/>
              <a:t>02.06.2016</a:t>
            </a:fld>
            <a:endParaRPr lang="tr-TR"/>
          </a:p>
        </p:txBody>
      </p:sp>
      <p:sp>
        <p:nvSpPr>
          <p:cNvPr id="5" name="4 Altbilgi Yer Tutucusu"/>
          <p:cNvSpPr>
            <a:spLocks noGrp="1"/>
          </p:cNvSpPr>
          <p:nvPr>
            <p:ph type="ftr" sz="quarter" idx="3"/>
          </p:nvPr>
        </p:nvSpPr>
        <p:spPr>
          <a:xfrm>
            <a:off x="8611076" y="33370840"/>
            <a:ext cx="7980998" cy="1916906"/>
          </a:xfrm>
          <a:prstGeom prst="rect">
            <a:avLst/>
          </a:prstGeom>
        </p:spPr>
        <p:txBody>
          <a:bodyPr vert="horz" lIns="349659" tIns="174825" rIns="349659" bIns="174825" rtlCol="0" anchor="ctr"/>
          <a:lstStyle>
            <a:lvl1pPr algn="ctr">
              <a:defRPr sz="46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8062258" y="33370840"/>
            <a:ext cx="5880735" cy="1916906"/>
          </a:xfrm>
          <a:prstGeom prst="rect">
            <a:avLst/>
          </a:prstGeom>
        </p:spPr>
        <p:txBody>
          <a:bodyPr vert="horz" lIns="349659" tIns="174825" rIns="349659" bIns="174825" rtlCol="0" anchor="ctr"/>
          <a:lstStyle>
            <a:lvl1pPr algn="r">
              <a:defRPr sz="4600">
                <a:solidFill>
                  <a:schemeClr val="tx1">
                    <a:tint val="75000"/>
                  </a:schemeClr>
                </a:solidFill>
              </a:defRPr>
            </a:lvl1pPr>
          </a:lstStyle>
          <a:p>
            <a:fld id="{DF38DB4A-3649-45D0-812D-FFED955093A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96563" rtl="0" eaLnBrk="1" latinLnBrk="0" hangingPunct="1">
        <a:spcBef>
          <a:spcPct val="0"/>
        </a:spcBef>
        <a:buNone/>
        <a:defRPr sz="16800" kern="1200">
          <a:solidFill>
            <a:schemeClr val="tx1"/>
          </a:solidFill>
          <a:latin typeface="+mj-lt"/>
          <a:ea typeface="+mj-ea"/>
          <a:cs typeface="+mj-cs"/>
        </a:defRPr>
      </a:lvl1pPr>
    </p:titleStyle>
    <p:bodyStyle>
      <a:lvl1pPr marL="1311210" indent="-1311210" algn="l" defTabSz="3496563"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0958" indent="-1092680" algn="l" defTabSz="3496563"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0705" indent="-874143" algn="l" defTabSz="3496563"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18990"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7275"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5553"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3838"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2123"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0408" indent="-874143" algn="l" defTabSz="3496563"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tr-TR"/>
      </a:defPPr>
      <a:lvl1pPr marL="0" algn="l" defTabSz="3496563" rtl="0" eaLnBrk="1" latinLnBrk="0" hangingPunct="1">
        <a:defRPr sz="6900" kern="1200">
          <a:solidFill>
            <a:schemeClr val="tx1"/>
          </a:solidFill>
          <a:latin typeface="+mn-lt"/>
          <a:ea typeface="+mn-ea"/>
          <a:cs typeface="+mn-cs"/>
        </a:defRPr>
      </a:lvl1pPr>
      <a:lvl2pPr marL="1748285" algn="l" defTabSz="3496563" rtl="0" eaLnBrk="1" latinLnBrk="0" hangingPunct="1">
        <a:defRPr sz="6900" kern="1200">
          <a:solidFill>
            <a:schemeClr val="tx1"/>
          </a:solidFill>
          <a:latin typeface="+mn-lt"/>
          <a:ea typeface="+mn-ea"/>
          <a:cs typeface="+mn-cs"/>
        </a:defRPr>
      </a:lvl2pPr>
      <a:lvl3pPr marL="3496563" algn="l" defTabSz="3496563" rtl="0" eaLnBrk="1" latinLnBrk="0" hangingPunct="1">
        <a:defRPr sz="6900" kern="1200">
          <a:solidFill>
            <a:schemeClr val="tx1"/>
          </a:solidFill>
          <a:latin typeface="+mn-lt"/>
          <a:ea typeface="+mn-ea"/>
          <a:cs typeface="+mn-cs"/>
        </a:defRPr>
      </a:lvl3pPr>
      <a:lvl4pPr marL="5244848" algn="l" defTabSz="3496563" rtl="0" eaLnBrk="1" latinLnBrk="0" hangingPunct="1">
        <a:defRPr sz="6900" kern="1200">
          <a:solidFill>
            <a:schemeClr val="tx1"/>
          </a:solidFill>
          <a:latin typeface="+mn-lt"/>
          <a:ea typeface="+mn-ea"/>
          <a:cs typeface="+mn-cs"/>
        </a:defRPr>
      </a:lvl4pPr>
      <a:lvl5pPr marL="6993133" algn="l" defTabSz="3496563" rtl="0" eaLnBrk="1" latinLnBrk="0" hangingPunct="1">
        <a:defRPr sz="6900" kern="1200">
          <a:solidFill>
            <a:schemeClr val="tx1"/>
          </a:solidFill>
          <a:latin typeface="+mn-lt"/>
          <a:ea typeface="+mn-ea"/>
          <a:cs typeface="+mn-cs"/>
        </a:defRPr>
      </a:lvl5pPr>
      <a:lvl6pPr marL="8741418" algn="l" defTabSz="3496563" rtl="0" eaLnBrk="1" latinLnBrk="0" hangingPunct="1">
        <a:defRPr sz="6900" kern="1200">
          <a:solidFill>
            <a:schemeClr val="tx1"/>
          </a:solidFill>
          <a:latin typeface="+mn-lt"/>
          <a:ea typeface="+mn-ea"/>
          <a:cs typeface="+mn-cs"/>
        </a:defRPr>
      </a:lvl6pPr>
      <a:lvl7pPr marL="10489695" algn="l" defTabSz="3496563" rtl="0" eaLnBrk="1" latinLnBrk="0" hangingPunct="1">
        <a:defRPr sz="6900" kern="1200">
          <a:solidFill>
            <a:schemeClr val="tx1"/>
          </a:solidFill>
          <a:latin typeface="+mn-lt"/>
          <a:ea typeface="+mn-ea"/>
          <a:cs typeface="+mn-cs"/>
        </a:defRPr>
      </a:lvl7pPr>
      <a:lvl8pPr marL="12237980" algn="l" defTabSz="3496563" rtl="0" eaLnBrk="1" latinLnBrk="0" hangingPunct="1">
        <a:defRPr sz="6900" kern="1200">
          <a:solidFill>
            <a:schemeClr val="tx1"/>
          </a:solidFill>
          <a:latin typeface="+mn-lt"/>
          <a:ea typeface="+mn-ea"/>
          <a:cs typeface="+mn-cs"/>
        </a:defRPr>
      </a:lvl8pPr>
      <a:lvl9pPr marL="13986266" algn="l" defTabSz="3496563"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tint val="66000"/>
                <a:satMod val="160000"/>
                <a:alpha val="80000"/>
              </a:schemeClr>
            </a:gs>
            <a:gs pos="50000">
              <a:schemeClr val="accent1">
                <a:tint val="44500"/>
                <a:satMod val="160000"/>
              </a:schemeClr>
            </a:gs>
            <a:gs pos="100000">
              <a:schemeClr val="accent1">
                <a:tint val="23500"/>
                <a:satMod val="160000"/>
              </a:schemeClr>
            </a:gs>
          </a:gsLst>
          <a:lin ang="16200000" scaled="0"/>
          <a:tileRect/>
        </a:gradFill>
        <a:effectLst/>
      </p:bgPr>
    </p:bg>
    <p:spTree>
      <p:nvGrpSpPr>
        <p:cNvPr id="1" name=""/>
        <p:cNvGrpSpPr/>
        <p:nvPr/>
      </p:nvGrpSpPr>
      <p:grpSpPr>
        <a:xfrm>
          <a:off x="0" y="0"/>
          <a:ext cx="0" cy="0"/>
          <a:chOff x="0" y="0"/>
          <a:chExt cx="0" cy="0"/>
        </a:xfrm>
      </p:grpSpPr>
      <p:sp>
        <p:nvSpPr>
          <p:cNvPr id="4" name="10 Başlık"/>
          <p:cNvSpPr txBox="1">
            <a:spLocks/>
          </p:cNvSpPr>
          <p:nvPr/>
        </p:nvSpPr>
        <p:spPr>
          <a:xfrm>
            <a:off x="-13400" y="4073846"/>
            <a:ext cx="6300000" cy="31930654"/>
          </a:xfrm>
          <a:prstGeom prst="rect">
            <a:avLst/>
          </a:prstGeom>
          <a:noFill/>
          <a:ln>
            <a:solidFill>
              <a:srgbClr val="FF0000"/>
            </a:solidFill>
          </a:ln>
        </p:spPr>
        <p:txBody>
          <a:bodyPr vert="horz" lIns="349758" tIns="174879" rIns="349758" bIns="174879" rtlCol="0" anchor="ctr">
            <a:normAutofit/>
          </a:bodyPr>
          <a:lstStyle/>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5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b="1" dirty="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lang="tr-TR" sz="2200" dirty="0" smtClean="0">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ctr" defTabSz="3497580" rtl="0" eaLnBrk="1" fontAlgn="auto" latinLnBrk="0" hangingPunct="1">
              <a:lnSpc>
                <a:spcPct val="100000"/>
              </a:lnSpc>
              <a:spcBef>
                <a:spcPct val="0"/>
              </a:spcBef>
              <a:spcAft>
                <a:spcPts val="0"/>
              </a:spcAft>
              <a:buClrTx/>
              <a:buSzTx/>
              <a:buFontTx/>
              <a:buNone/>
              <a:tabLst/>
              <a:defRPr/>
            </a:pPr>
            <a:endParaRPr kumimoji="0" lang="tr-TR"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2 İçerik Yer Tutucusu"/>
          <p:cNvSpPr txBox="1">
            <a:spLocks/>
          </p:cNvSpPr>
          <p:nvPr/>
        </p:nvSpPr>
        <p:spPr>
          <a:xfrm>
            <a:off x="428596" y="1000108"/>
            <a:ext cx="8215370" cy="1785848"/>
          </a:xfrm>
          <a:prstGeom prst="rect">
            <a:avLst/>
          </a:prstGeom>
        </p:spPr>
        <p:txBody>
          <a:bodyPr vert="horz" lIns="349758" tIns="174879" rIns="349758" bIns="174879" rtlCol="0">
            <a:normAutofit/>
          </a:bodyPr>
          <a:lstStyle/>
          <a:p>
            <a:pPr marL="0" marR="0" lvl="0" indent="0" algn="ctr" defTabSz="3497580"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34" name="1 Başlık"/>
          <p:cNvSpPr txBox="1">
            <a:spLocks/>
          </p:cNvSpPr>
          <p:nvPr/>
        </p:nvSpPr>
        <p:spPr>
          <a:xfrm>
            <a:off x="0" y="16787804"/>
            <a:ext cx="6315031" cy="571504"/>
          </a:xfrm>
          <a:prstGeom prst="rect">
            <a:avLst/>
          </a:prstGeom>
          <a:ln>
            <a:noFill/>
          </a:ln>
        </p:spPr>
        <p:txBody>
          <a:bodyPr vert="horz" lIns="349758" tIns="174879" rIns="349758" bIns="174879" rtlCol="0" anchor="ctr">
            <a:noAutofit/>
          </a:bodyPr>
          <a:lstStyle/>
          <a:p>
            <a:pPr lvl="0" algn="ctr">
              <a:spcBef>
                <a:spcPct val="0"/>
              </a:spcBef>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5" name="2 İçerik Yer Tutucusu"/>
          <p:cNvSpPr txBox="1">
            <a:spLocks/>
          </p:cNvSpPr>
          <p:nvPr/>
        </p:nvSpPr>
        <p:spPr>
          <a:xfrm>
            <a:off x="0" y="17002118"/>
            <a:ext cx="6315031" cy="4643470"/>
          </a:xfrm>
          <a:prstGeom prst="rect">
            <a:avLst/>
          </a:prstGeom>
          <a:ln>
            <a:noFill/>
          </a:ln>
        </p:spPr>
        <p:txBody>
          <a:bodyPr vert="horz" lIns="349758" tIns="174879" rIns="349758" bIns="174879" rtlCol="0">
            <a:noAutofit/>
          </a:bodyPr>
          <a:lstStyle/>
          <a:p>
            <a:pPr marL="0" marR="0" lvl="0" indent="0" algn="just" defTabSz="3497580" rtl="0" eaLnBrk="1" fontAlgn="auto" latinLnBrk="0" hangingPunct="1">
              <a:lnSpc>
                <a:spcPct val="100000"/>
              </a:lnSpc>
              <a:spcBef>
                <a:spcPct val="20000"/>
              </a:spcBef>
              <a:spcAft>
                <a:spcPts val="0"/>
              </a:spcAft>
              <a:buClrTx/>
              <a:buSzTx/>
              <a:buFont typeface="Arial" pitchFamily="34" charset="0"/>
              <a:buChar char="•"/>
              <a:tabLst/>
              <a:defRPr/>
            </a:pPr>
            <a:endParaRPr kumimoji="0" lang="tr-TR" sz="2200" b="0"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42" name="2 İçerik Yer Tutucusu"/>
          <p:cNvSpPr txBox="1">
            <a:spLocks/>
          </p:cNvSpPr>
          <p:nvPr/>
        </p:nvSpPr>
        <p:spPr>
          <a:xfrm>
            <a:off x="0" y="25288926"/>
            <a:ext cx="6315031" cy="157163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77" name="1 Başlık"/>
          <p:cNvSpPr txBox="1">
            <a:spLocks/>
          </p:cNvSpPr>
          <p:nvPr/>
        </p:nvSpPr>
        <p:spPr>
          <a:xfrm>
            <a:off x="6315641" y="4073846"/>
            <a:ext cx="6300000" cy="31930654"/>
          </a:xfrm>
          <a:prstGeom prst="rect">
            <a:avLst/>
          </a:prstGeom>
          <a:ln>
            <a:solidFill>
              <a:srgbClr val="FF0000"/>
            </a:solidFill>
          </a:ln>
        </p:spPr>
        <p:txBody>
          <a:bodyPr vert="horz" lIns="349659" tIns="174825" rIns="349659" bIns="174825"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8" name="2 İçerik Yer Tutucusu"/>
          <p:cNvSpPr txBox="1">
            <a:spLocks/>
          </p:cNvSpPr>
          <p:nvPr/>
        </p:nvSpPr>
        <p:spPr>
          <a:xfrm>
            <a:off x="6308743" y="18806868"/>
            <a:ext cx="6286544" cy="2859965"/>
          </a:xfrm>
          <a:prstGeom prst="rect">
            <a:avLst/>
          </a:prstGeom>
        </p:spPr>
        <p:txBody>
          <a:bodyPr vert="horz" lIns="324000" tIns="180000" rIns="324000" bIns="180000" rtlCol="0">
            <a:noAutofit/>
          </a:bodyPr>
          <a:lstStyle/>
          <a:p>
            <a:pPr algn="just" defTabSz="3496563">
              <a:spcBef>
                <a:spcPct val="20000"/>
              </a:spcBef>
              <a:defRPr/>
            </a:pPr>
            <a:r>
              <a:rPr lang="tr-TR" sz="2200" dirty="0">
                <a:latin typeface="Times New Roman" panose="02020603050405020304" pitchFamily="18" charset="0"/>
                <a:cs typeface="Times New Roman" panose="02020603050405020304" pitchFamily="18" charset="0"/>
              </a:rPr>
              <a:t>İşgücü teknik katsayıları ise bir önceki makinelerin teknik katsayıları tablosundan hesapladığımız her bir ürünün makinelerden geçme zamanların toplamından elde edilmiştir. Sonuçlar Tablo 6</a:t>
            </a:r>
            <a:r>
              <a:rPr lang="tr-TR" sz="2200" dirty="0" smtClean="0">
                <a:latin typeface="Times New Roman" panose="02020603050405020304" pitchFamily="18" charset="0"/>
                <a:cs typeface="Times New Roman" panose="02020603050405020304" pitchFamily="18" charset="0"/>
              </a:rPr>
              <a:t>. da </a:t>
            </a:r>
            <a:r>
              <a:rPr lang="tr-TR" sz="2200" dirty="0">
                <a:latin typeface="Times New Roman" panose="02020603050405020304" pitchFamily="18" charset="0"/>
                <a:cs typeface="Times New Roman" panose="02020603050405020304" pitchFamily="18" charset="0"/>
              </a:rPr>
              <a:t>gösterilmiştir</a:t>
            </a:r>
            <a:r>
              <a:rPr lang="tr-TR" sz="2200"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Hammadde teknik katsayıları ise her bir ürün için kullanılan hammadde miktarından hesaplanmıştır ve </a:t>
            </a:r>
            <a:r>
              <a:rPr lang="tr-TR" sz="2200" dirty="0" smtClean="0">
                <a:latin typeface="Times New Roman" panose="02020603050405020304" pitchFamily="18" charset="0"/>
                <a:cs typeface="Times New Roman" panose="02020603050405020304" pitchFamily="18" charset="0"/>
              </a:rPr>
              <a:t>Tablo7</a:t>
            </a:r>
            <a:r>
              <a:rPr lang="tr-TR" sz="2200" dirty="0">
                <a:latin typeface="Times New Roman" panose="02020603050405020304" pitchFamily="18" charset="0"/>
                <a:cs typeface="Times New Roman" panose="02020603050405020304" pitchFamily="18" charset="0"/>
              </a:rPr>
              <a:t>.</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de gösterilmiştir.</a:t>
            </a:r>
          </a:p>
          <a:p>
            <a:pPr algn="just" defTabSz="3496563">
              <a:spcBef>
                <a:spcPct val="20000"/>
              </a:spcBef>
              <a:defRPr/>
            </a:pPr>
            <a:endParaRPr lang="tr-TR" sz="2200" dirty="0">
              <a:latin typeface="Times New Roman" panose="02020603050405020304" pitchFamily="18" charset="0"/>
              <a:cs typeface="Times New Roman" panose="02020603050405020304" pitchFamily="18" charset="0"/>
            </a:endParaRPr>
          </a:p>
          <a:p>
            <a:pPr marL="0" marR="0" lvl="0" indent="0" algn="just" defTabSz="3496563" rtl="0" eaLnBrk="1" fontAlgn="auto" latinLnBrk="0" hangingPunct="1">
              <a:lnSpc>
                <a:spcPct val="100000"/>
              </a:lnSpc>
              <a:spcBef>
                <a:spcPct val="20000"/>
              </a:spcBef>
              <a:spcAft>
                <a:spcPts val="0"/>
              </a:spcAft>
              <a:buClrTx/>
              <a:buSzTx/>
              <a:tabLst/>
              <a:defRPr/>
            </a:pPr>
            <a:endParaRPr lang="tr-TR" sz="2200" baseline="0" dirty="0" smtClean="0">
              <a:latin typeface="Times New Roman" pitchFamily="18" charset="0"/>
              <a:cs typeface="Times New Roman" pitchFamily="18" charset="0"/>
            </a:endParaRPr>
          </a:p>
        </p:txBody>
      </p:sp>
      <p:sp>
        <p:nvSpPr>
          <p:cNvPr id="79" name="78 Dikdörtgen"/>
          <p:cNvSpPr/>
          <p:nvPr/>
        </p:nvSpPr>
        <p:spPr>
          <a:xfrm>
            <a:off x="6345662" y="4515870"/>
            <a:ext cx="6262525" cy="4757450"/>
          </a:xfrm>
          <a:prstGeom prst="rect">
            <a:avLst/>
          </a:prstGeom>
        </p:spPr>
        <p:txBody>
          <a:bodyPr wrap="square" lIns="324000" tIns="180000" rIns="324000" bIns="180000">
            <a:spAutoFit/>
          </a:bodyPr>
          <a:lstStyle/>
          <a:p>
            <a:pPr algn="just"/>
            <a:r>
              <a:rPr lang="en-US" sz="2200" dirty="0" err="1">
                <a:latin typeface="Times New Roman" panose="02020603050405020304" pitchFamily="18" charset="0"/>
                <a:cs typeface="Times New Roman" panose="02020603050405020304" pitchFamily="18" charset="0"/>
              </a:rPr>
              <a:t>İşletme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fiili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olarak</a:t>
            </a:r>
            <a:r>
              <a:rPr lang="en-US" sz="2200" dirty="0">
                <a:latin typeface="Times New Roman" panose="02020603050405020304" pitchFamily="18" charset="0"/>
                <a:cs typeface="Times New Roman" panose="02020603050405020304" pitchFamily="18" charset="0"/>
              </a:rPr>
              <a:t>; 2016 </a:t>
            </a:r>
            <a:r>
              <a:rPr lang="en-US" sz="2200" dirty="0" err="1">
                <a:latin typeface="Times New Roman" panose="02020603050405020304" pitchFamily="18" charset="0"/>
                <a:cs typeface="Times New Roman" panose="02020603050405020304" pitchFamily="18" charset="0"/>
              </a:rPr>
              <a:t>yılı</a:t>
            </a:r>
            <a:r>
              <a:rPr lang="en-US" sz="2200" dirty="0">
                <a:latin typeface="Times New Roman" panose="02020603050405020304" pitchFamily="18" charset="0"/>
                <a:cs typeface="Times New Roman" panose="02020603050405020304" pitchFamily="18" charset="0"/>
              </a:rPr>
              <a:t> Nisan </a:t>
            </a:r>
            <a:r>
              <a:rPr lang="en-US" sz="2200" dirty="0" err="1">
                <a:latin typeface="Times New Roman" panose="02020603050405020304" pitchFamily="18" charset="0"/>
                <a:cs typeface="Times New Roman" panose="02020603050405020304" pitchFamily="18" charset="0"/>
              </a:rPr>
              <a:t>ayı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içerisinde</a:t>
            </a:r>
            <a:r>
              <a:rPr lang="en-US" sz="2200" dirty="0">
                <a:latin typeface="Times New Roman" panose="02020603050405020304" pitchFamily="18" charset="0"/>
                <a:cs typeface="Times New Roman" panose="02020603050405020304" pitchFamily="18" charset="0"/>
              </a:rPr>
              <a:t> 21 </a:t>
            </a:r>
            <a:r>
              <a:rPr lang="en-US" sz="2200" dirty="0" err="1">
                <a:latin typeface="Times New Roman" panose="02020603050405020304" pitchFamily="18" charset="0"/>
                <a:cs typeface="Times New Roman" panose="02020603050405020304" pitchFamily="18" charset="0"/>
              </a:rPr>
              <a:t>gün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çalışmıştır</a:t>
            </a:r>
            <a:r>
              <a:rPr lang="en-US" sz="2200" dirty="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Makinelerin</a:t>
            </a:r>
            <a:r>
              <a:rPr lang="en-US" sz="2200" dirty="0">
                <a:latin typeface="Times New Roman" panose="02020603050405020304" pitchFamily="18" charset="0"/>
                <a:cs typeface="Times New Roman" panose="02020603050405020304" pitchFamily="18" charset="0"/>
              </a:rPr>
              <a:t> her </a:t>
            </a:r>
            <a:r>
              <a:rPr lang="en-US" sz="2200" dirty="0" err="1">
                <a:latin typeface="Times New Roman" panose="02020603050405020304" pitchFamily="18" charset="0"/>
                <a:cs typeface="Times New Roman" panose="02020603050405020304" pitchFamily="18" charset="0"/>
              </a:rPr>
              <a:t>birinin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günde</a:t>
            </a:r>
            <a:r>
              <a:rPr lang="en-US" sz="2200" dirty="0">
                <a:latin typeface="Times New Roman" panose="02020603050405020304" pitchFamily="18" charset="0"/>
                <a:cs typeface="Times New Roman" panose="02020603050405020304" pitchFamily="18" charset="0"/>
              </a:rPr>
              <a:t> 15 </a:t>
            </a:r>
            <a:r>
              <a:rPr lang="en-US" sz="2200" dirty="0" err="1">
                <a:latin typeface="Times New Roman" panose="02020603050405020304" pitchFamily="18" charset="0"/>
                <a:cs typeface="Times New Roman" panose="02020603050405020304" pitchFamily="18" charset="0"/>
              </a:rPr>
              <a:t>saat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çalışması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durumunda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zamanı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makina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sayısı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çarpılarak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makinelerin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günlük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zamanları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hesaplanmıştır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Çıkan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sonuç</a:t>
            </a:r>
            <a:r>
              <a:rPr lang="en-US" sz="2200" dirty="0">
                <a:latin typeface="Times New Roman" panose="02020603050405020304" pitchFamily="18" charset="0"/>
                <a:cs typeface="Times New Roman" panose="02020603050405020304" pitchFamily="18" charset="0"/>
              </a:rPr>
              <a:t> 60 </a:t>
            </a:r>
            <a:r>
              <a:rPr lang="en-US" sz="2200" dirty="0" err="1">
                <a:latin typeface="Times New Roman" panose="02020603050405020304" pitchFamily="18" charset="0"/>
                <a:cs typeface="Times New Roman" panose="02020603050405020304" pitchFamily="18" charset="0"/>
              </a:rPr>
              <a:t>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çarpıldığında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dakika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cinsinden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hesaplanmış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olur</a:t>
            </a:r>
            <a:r>
              <a:rPr lang="en-US" sz="2200" dirty="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Her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makina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türü</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için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aylık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fiili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süresi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hesaplarken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sayıları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günlük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olan</a:t>
            </a:r>
            <a:r>
              <a:rPr lang="en-US" sz="2200" dirty="0">
                <a:latin typeface="Times New Roman" panose="02020603050405020304" pitchFamily="18" charset="0"/>
                <a:cs typeface="Times New Roman" panose="02020603050405020304" pitchFamily="18" charset="0"/>
              </a:rPr>
              <a:t> 15  </a:t>
            </a:r>
            <a:r>
              <a:rPr lang="en-US" sz="2200" dirty="0" err="1">
                <a:latin typeface="Times New Roman" panose="02020603050405020304" pitchFamily="18" charset="0"/>
                <a:cs typeface="Times New Roman" panose="02020603050405020304" pitchFamily="18" charset="0"/>
              </a:rPr>
              <a:t>çarpılmıştır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Çıkan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sonuç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ile</a:t>
            </a:r>
            <a:r>
              <a:rPr lang="en-US" sz="2200" dirty="0">
                <a:latin typeface="Times New Roman" panose="02020603050405020304" pitchFamily="18" charset="0"/>
                <a:cs typeface="Times New Roman" panose="02020603050405020304" pitchFamily="18" charset="0"/>
              </a:rPr>
              <a:t> Nisan </a:t>
            </a:r>
            <a:r>
              <a:rPr lang="en-US" sz="2200" dirty="0" err="1">
                <a:latin typeface="Times New Roman" panose="02020603050405020304" pitchFamily="18" charset="0"/>
                <a:cs typeface="Times New Roman" panose="02020603050405020304" pitchFamily="18" charset="0"/>
              </a:rPr>
              <a:t>ayı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çalışma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günü</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sayısı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olan</a:t>
            </a:r>
            <a:r>
              <a:rPr lang="en-US" sz="2200" dirty="0">
                <a:latin typeface="Times New Roman" panose="02020603050405020304" pitchFamily="18" charset="0"/>
                <a:cs typeface="Times New Roman" panose="02020603050405020304" pitchFamily="18" charset="0"/>
              </a:rPr>
              <a:t> 21 </a:t>
            </a:r>
            <a:r>
              <a:rPr lang="en-US" sz="2200" dirty="0" err="1">
                <a:latin typeface="Times New Roman" panose="02020603050405020304" pitchFamily="18" charset="0"/>
                <a:cs typeface="Times New Roman" panose="02020603050405020304" pitchFamily="18" charset="0"/>
              </a:rPr>
              <a:t>çarpılmıştır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Sonucu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dakika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cinsinden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bulmak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için</a:t>
            </a:r>
            <a:r>
              <a:rPr lang="en-US" sz="2200" dirty="0">
                <a:latin typeface="Times New Roman" panose="02020603050405020304" pitchFamily="18" charset="0"/>
                <a:cs typeface="Times New Roman" panose="02020603050405020304" pitchFamily="18" charset="0"/>
              </a:rPr>
              <a:t> 60 </a:t>
            </a:r>
            <a:r>
              <a:rPr lang="en-US" sz="2200" dirty="0" err="1">
                <a:latin typeface="Times New Roman" panose="02020603050405020304" pitchFamily="18" charset="0"/>
                <a:cs typeface="Times New Roman" panose="02020603050405020304" pitchFamily="18" charset="0"/>
              </a:rPr>
              <a:t>ile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tekrar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çarpılmıştır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Çıkan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sonuçlar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d</a:t>
            </a:r>
            <a:r>
              <a:rPr lang="tr-TR" sz="2200" dirty="0">
                <a:latin typeface="Times New Roman" panose="02020603050405020304" pitchFamily="18" charset="0"/>
                <a:cs typeface="Times New Roman" panose="02020603050405020304" pitchFamily="18" charset="0"/>
              </a:rPr>
              <a:t>e</a:t>
            </a:r>
            <a:r>
              <a:rPr lang="en-US" sz="2200" dirty="0" err="1">
                <a:latin typeface="Times New Roman" panose="02020603050405020304" pitchFamily="18" charset="0"/>
                <a:cs typeface="Times New Roman" panose="02020603050405020304" pitchFamily="18" charset="0"/>
              </a:rPr>
              <a:t>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gibidir</a:t>
            </a:r>
            <a:r>
              <a:rPr lang="en-US" sz="2200" dirty="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p:txBody>
      </p:sp>
      <p:sp>
        <p:nvSpPr>
          <p:cNvPr id="45" name="44 Dikdörtgen"/>
          <p:cNvSpPr/>
          <p:nvPr/>
        </p:nvSpPr>
        <p:spPr>
          <a:xfrm>
            <a:off x="0" y="0"/>
            <a:ext cx="25128010" cy="3416286"/>
          </a:xfrm>
          <a:prstGeom prst="rect">
            <a:avLst/>
          </a:prstGeom>
          <a:noFill/>
          <a:ln>
            <a:solidFill>
              <a:srgbClr val="FF0000"/>
            </a:solidFill>
          </a:ln>
        </p:spPr>
        <p:txBody>
          <a:bodyPr wrap="square" lIns="91406" tIns="45703" rIns="91406" bIns="45703">
            <a:spAutoFit/>
          </a:bodyPr>
          <a:lstStyle/>
          <a:p>
            <a:pPr algn="ctr" defTabSz="3497263">
              <a:defRPr/>
            </a:pPr>
            <a:r>
              <a:rPr lang="tr-TR" sz="3200" b="1" dirty="0" smtClean="0">
                <a:latin typeface="Times New Roman" pitchFamily="18" charset="0"/>
                <a:cs typeface="Times New Roman" pitchFamily="18" charset="0"/>
              </a:rPr>
              <a:t>T.C </a:t>
            </a:r>
            <a:endParaRPr lang="tr-TR" sz="3200" b="1" dirty="0">
              <a:latin typeface="Times New Roman" pitchFamily="18" charset="0"/>
              <a:cs typeface="Times New Roman" pitchFamily="18" charset="0"/>
            </a:endParaRPr>
          </a:p>
          <a:p>
            <a:pPr algn="ctr" defTabSz="3497263">
              <a:defRPr/>
            </a:pPr>
            <a:r>
              <a:rPr lang="tr-TR" sz="3200" b="1" dirty="0">
                <a:latin typeface="Times New Roman" pitchFamily="18" charset="0"/>
                <a:cs typeface="Times New Roman" pitchFamily="18" charset="0"/>
              </a:rPr>
              <a:t>SAKARYA ÜNİVERSİTESİ</a:t>
            </a:r>
            <a:br>
              <a:rPr lang="tr-TR" sz="3200" b="1" dirty="0">
                <a:latin typeface="Times New Roman" pitchFamily="18" charset="0"/>
                <a:cs typeface="Times New Roman" pitchFamily="18" charset="0"/>
              </a:rPr>
            </a:br>
            <a:r>
              <a:rPr lang="tr-TR" sz="3200" b="1" dirty="0" smtClean="0">
                <a:latin typeface="Times New Roman" pitchFamily="18" charset="0"/>
                <a:cs typeface="Times New Roman" pitchFamily="18" charset="0"/>
              </a:rPr>
              <a:t>ENDÜSTRİ MÜHENDİSLİĞİ BÖLÜMÜ</a:t>
            </a:r>
            <a:r>
              <a:rPr lang="tr-TR" sz="3200" b="1" dirty="0">
                <a:latin typeface="Times New Roman" pitchFamily="18" charset="0"/>
                <a:cs typeface="Times New Roman" pitchFamily="18" charset="0"/>
              </a:rPr>
              <a:t/>
            </a:r>
            <a:br>
              <a:rPr lang="tr-TR" sz="3200" b="1" dirty="0">
                <a:latin typeface="Times New Roman" pitchFamily="18" charset="0"/>
                <a:cs typeface="Times New Roman" pitchFamily="18" charset="0"/>
              </a:rPr>
            </a:br>
            <a:r>
              <a:rPr lang="tr-TR" sz="3200" b="1" dirty="0" smtClean="0">
                <a:latin typeface="Times New Roman" pitchFamily="18" charset="0"/>
                <a:cs typeface="Times New Roman" pitchFamily="18" charset="0"/>
              </a:rPr>
              <a:t>BİTİRME ÇALIŞMASI</a:t>
            </a:r>
            <a:endParaRPr lang="tr-TR" sz="3200" b="1" dirty="0">
              <a:effectLst>
                <a:outerShdw blurRad="38100" dist="38100" dir="2700000" algn="tl">
                  <a:srgbClr val="C0C0C0"/>
                </a:outerShdw>
              </a:effectLst>
              <a:latin typeface="Times New Roman" pitchFamily="18" charset="0"/>
              <a:cs typeface="Times New Roman" pitchFamily="18" charset="0"/>
            </a:endParaRPr>
          </a:p>
          <a:p>
            <a:pPr algn="ctr" defTabSz="3497263">
              <a:defRPr/>
            </a:pPr>
            <a:r>
              <a:rPr lang="tr-TR" sz="2800" b="1" dirty="0" smtClean="0"/>
              <a:t>KAPASİTE PLANLAMA PROBLEMLERİNDE DOĞRUSAL PROGRAMLAMA TEKNİĞİNİN UYGULANMASI: </a:t>
            </a:r>
          </a:p>
          <a:p>
            <a:pPr algn="ctr" defTabSz="3497263">
              <a:defRPr/>
            </a:pPr>
            <a:r>
              <a:rPr lang="tr-TR" sz="2800" b="1" dirty="0" smtClean="0"/>
              <a:t>TARIM ZİRAAT ARAÇLARI ÜRETEN BİR FİRMADA UYGULAMA</a:t>
            </a:r>
          </a:p>
          <a:p>
            <a:pPr algn="ctr" defTabSz="3497263">
              <a:defRPr/>
            </a:pPr>
            <a:endParaRPr lang="tr-TR" sz="3200" dirty="0" smtClean="0"/>
          </a:p>
        </p:txBody>
      </p:sp>
      <p:pic>
        <p:nvPicPr>
          <p:cNvPr id="46" name="Picture 24"/>
          <p:cNvPicPr>
            <a:picLocks noChangeAspect="1" noChangeArrowheads="1"/>
          </p:cNvPicPr>
          <p:nvPr/>
        </p:nvPicPr>
        <p:blipFill>
          <a:blip r:embed="rId3"/>
          <a:srcRect/>
          <a:stretch>
            <a:fillRect/>
          </a:stretch>
        </p:blipFill>
        <p:spPr bwMode="auto">
          <a:xfrm>
            <a:off x="1247715" y="357063"/>
            <a:ext cx="2709862" cy="3597275"/>
          </a:xfrm>
          <a:prstGeom prst="rect">
            <a:avLst/>
          </a:prstGeom>
          <a:noFill/>
          <a:ln w="9525">
            <a:noFill/>
            <a:miter lim="800000"/>
            <a:headEnd/>
            <a:tailEnd/>
          </a:ln>
        </p:spPr>
      </p:pic>
      <p:pic>
        <p:nvPicPr>
          <p:cNvPr id="48" name="Picture 24"/>
          <p:cNvPicPr>
            <a:picLocks noChangeAspect="1" noChangeArrowheads="1"/>
          </p:cNvPicPr>
          <p:nvPr/>
        </p:nvPicPr>
        <p:blipFill>
          <a:blip r:embed="rId3"/>
          <a:srcRect/>
          <a:stretch>
            <a:fillRect/>
          </a:stretch>
        </p:blipFill>
        <p:spPr bwMode="auto">
          <a:xfrm>
            <a:off x="21388449" y="357064"/>
            <a:ext cx="2709863" cy="3597275"/>
          </a:xfrm>
          <a:prstGeom prst="rect">
            <a:avLst/>
          </a:prstGeom>
          <a:noFill/>
          <a:ln w="9525">
            <a:noFill/>
            <a:miter lim="800000"/>
            <a:headEnd/>
            <a:tailEnd/>
          </a:ln>
        </p:spPr>
      </p:pic>
      <p:sp>
        <p:nvSpPr>
          <p:cNvPr id="49" name="31 Metin kutusu"/>
          <p:cNvSpPr txBox="1">
            <a:spLocks noChangeArrowheads="1"/>
          </p:cNvSpPr>
          <p:nvPr/>
        </p:nvSpPr>
        <p:spPr bwMode="auto">
          <a:xfrm>
            <a:off x="7344991" y="2880570"/>
            <a:ext cx="10572824" cy="954107"/>
          </a:xfrm>
          <a:prstGeom prst="rect">
            <a:avLst/>
          </a:prstGeom>
          <a:noFill/>
          <a:ln w="9525">
            <a:noFill/>
            <a:miter lim="800000"/>
            <a:headEnd/>
            <a:tailEnd/>
          </a:ln>
        </p:spPr>
        <p:txBody>
          <a:bodyPr wrap="square">
            <a:spAutoFit/>
          </a:bodyPr>
          <a:lstStyle/>
          <a:p>
            <a:pPr algn="ctr"/>
            <a:r>
              <a:rPr lang="tr-TR" sz="2800" dirty="0" smtClean="0"/>
              <a:t>Hazırlayanlar:  ESRA </a:t>
            </a:r>
            <a:r>
              <a:rPr lang="tr-TR" sz="2800" dirty="0" smtClean="0"/>
              <a:t>NUR CAN – EZGİ AYERDEM</a:t>
            </a:r>
          </a:p>
          <a:p>
            <a:pPr algn="ctr"/>
            <a:r>
              <a:rPr lang="tr-TR" sz="2800" dirty="0" smtClean="0"/>
              <a:t>Danışman : </a:t>
            </a:r>
            <a:r>
              <a:rPr lang="tr-TR" sz="2800" dirty="0" err="1" smtClean="0"/>
              <a:t>Prof.Dr</a:t>
            </a:r>
            <a:r>
              <a:rPr lang="tr-TR" sz="2800" dirty="0" smtClean="0"/>
              <a:t>. Cemalettin KUBAT</a:t>
            </a:r>
          </a:p>
        </p:txBody>
      </p:sp>
      <p:sp>
        <p:nvSpPr>
          <p:cNvPr id="51" name="50 Metin kutusu"/>
          <p:cNvSpPr txBox="1"/>
          <p:nvPr/>
        </p:nvSpPr>
        <p:spPr>
          <a:xfrm>
            <a:off x="0" y="12951225"/>
            <a:ext cx="6271908" cy="9468128"/>
          </a:xfrm>
          <a:prstGeom prst="rect">
            <a:avLst/>
          </a:prstGeom>
          <a:noFill/>
        </p:spPr>
        <p:txBody>
          <a:bodyPr wrap="square" lIns="252000" tIns="180000" rIns="252000" bIns="180000" rtlCol="0">
            <a:spAutoFit/>
          </a:bodyPr>
          <a:lstStyle/>
          <a:p>
            <a:pPr algn="ctr"/>
            <a:r>
              <a:rPr lang="tr-TR" sz="2200" b="1" dirty="0" smtClean="0">
                <a:latin typeface="Times New Roman" panose="02020603050405020304" pitchFamily="18" charset="0"/>
                <a:cs typeface="Times New Roman" panose="02020603050405020304" pitchFamily="18" charset="0"/>
              </a:rPr>
              <a:t>İşletme Hakkında Bilgiler</a:t>
            </a:r>
          </a:p>
          <a:p>
            <a:pPr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İşletmede üretim olarak traktör montaj hattı, aktarma hattı, motor hattı, talaşlı imalat (CNC tezgahları), A2 (kaynaklı imalat) atölyesi </a:t>
            </a:r>
            <a:r>
              <a:rPr lang="tr-TR" sz="2200" dirty="0" smtClean="0">
                <a:latin typeface="Times New Roman" panose="02020603050405020304" pitchFamily="18" charset="0"/>
                <a:cs typeface="Times New Roman" panose="02020603050405020304" pitchFamily="18" charset="0"/>
              </a:rPr>
              <a:t>mevcuttur. İşletmede </a:t>
            </a:r>
            <a:r>
              <a:rPr lang="tr-TR" sz="2200" dirty="0">
                <a:latin typeface="Times New Roman" panose="02020603050405020304" pitchFamily="18" charset="0"/>
                <a:cs typeface="Times New Roman" panose="02020603050405020304" pitchFamily="18" charset="0"/>
              </a:rPr>
              <a:t>üretilen ve satışı en çok olan A BAHÇE, D GÖLGELİKLİ, B TARLA modellerinin ana parça üretimi CNC tezgâhlarında yapılmaktadır. Ayrıca başka firmalara satılmaktadır. Üretilen parçalar hacim olarak büyük ve ağırlık olarak fazladır. İşletmede değişen traktör taleplerine ve dışarda alınan siparişlere göre CNC kapasite planlaması yeterli doğrulukta yapılamamıştır. CNC tezgah bölümü çift vardiya olarak çalışmaktadır. Yıl içerisinde bazı aylar siparişi karşılayamamış bazı aylar ise çok fazla </a:t>
            </a:r>
            <a:r>
              <a:rPr lang="tr-TR" sz="2200" dirty="0" err="1">
                <a:latin typeface="Times New Roman" panose="02020603050405020304" pitchFamily="18" charset="0"/>
                <a:cs typeface="Times New Roman" panose="02020603050405020304" pitchFamily="18" charset="0"/>
              </a:rPr>
              <a:t>stoğa</a:t>
            </a:r>
            <a:r>
              <a:rPr lang="tr-TR" sz="2200" dirty="0">
                <a:latin typeface="Times New Roman" panose="02020603050405020304" pitchFamily="18" charset="0"/>
                <a:cs typeface="Times New Roman" panose="02020603050405020304" pitchFamily="18" charset="0"/>
              </a:rPr>
              <a:t> üretim yapılmıştır. Dengeli bir üretim yapmak, işgücünü ve makine gücünü en verimli  şekilde kullanabilmek için kapasite planlama çalışması yapılmıştır</a:t>
            </a:r>
            <a:r>
              <a:rPr lang="tr-TR" sz="2200" dirty="0" smtClean="0">
                <a:latin typeface="Times New Roman" panose="02020603050405020304" pitchFamily="18" charset="0"/>
                <a:cs typeface="Times New Roman" panose="02020603050405020304" pitchFamily="18" charset="0"/>
              </a:rPr>
              <a:t>. CNC tezgahları isimleri ve sayıları şu şekildedir; TC1(12 paletli) 3 adet, TC2(12 paletli) 2 adet, TC3(2 paletli) 2 adet, TC4(torna) 4 adet, TC5(</a:t>
            </a:r>
            <a:r>
              <a:rPr lang="tr-TR" sz="2200" dirty="0" err="1" smtClean="0">
                <a:latin typeface="Times New Roman" panose="02020603050405020304" pitchFamily="18" charset="0"/>
                <a:cs typeface="Times New Roman" panose="02020603050405020304" pitchFamily="18" charset="0"/>
              </a:rPr>
              <a:t>mondelli</a:t>
            </a:r>
            <a:r>
              <a:rPr lang="tr-TR" sz="2200" dirty="0" smtClean="0">
                <a:latin typeface="Times New Roman" panose="02020603050405020304" pitchFamily="18" charset="0"/>
                <a:cs typeface="Times New Roman" panose="02020603050405020304" pitchFamily="18" charset="0"/>
              </a:rPr>
              <a:t>) 3 adet, TC6(</a:t>
            </a:r>
            <a:r>
              <a:rPr lang="tr-TR" sz="2200" dirty="0" err="1" smtClean="0">
                <a:latin typeface="Times New Roman" panose="02020603050405020304" pitchFamily="18" charset="0"/>
                <a:cs typeface="Times New Roman" panose="02020603050405020304" pitchFamily="18" charset="0"/>
              </a:rPr>
              <a:t>doosan</a:t>
            </a:r>
            <a:r>
              <a:rPr lang="tr-TR" sz="2200" dirty="0" smtClean="0">
                <a:latin typeface="Times New Roman" panose="02020603050405020304" pitchFamily="18" charset="0"/>
                <a:cs typeface="Times New Roman" panose="02020603050405020304" pitchFamily="18" charset="0"/>
              </a:rPr>
              <a:t>) 3 adet.</a:t>
            </a:r>
            <a:endParaRPr lang="tr-TR" sz="2200" dirty="0">
              <a:latin typeface="Times New Roman" panose="02020603050405020304" pitchFamily="18" charset="0"/>
              <a:cs typeface="Times New Roman" panose="02020603050405020304" pitchFamily="18" charset="0"/>
            </a:endParaRPr>
          </a:p>
          <a:p>
            <a:pPr algn="ctr"/>
            <a:endParaRPr lang="tr-TR" sz="2200" b="1" dirty="0" smtClean="0">
              <a:latin typeface="Times New Roman" panose="02020603050405020304" pitchFamily="18" charset="0"/>
              <a:cs typeface="Times New Roman" panose="02020603050405020304" pitchFamily="18" charset="0"/>
            </a:endParaRPr>
          </a:p>
          <a:p>
            <a:pPr algn="ctr"/>
            <a:endParaRPr lang="tr-TR" sz="2200" b="1" dirty="0">
              <a:latin typeface="Times New Roman" panose="02020603050405020304" pitchFamily="18" charset="0"/>
              <a:cs typeface="Times New Roman" panose="02020603050405020304" pitchFamily="18" charset="0"/>
            </a:endParaRPr>
          </a:p>
          <a:p>
            <a:pPr algn="ctr"/>
            <a:endParaRPr lang="tr-TR" sz="2200" b="1" dirty="0" smtClean="0">
              <a:latin typeface="Times New Roman" panose="02020603050405020304" pitchFamily="18" charset="0"/>
              <a:cs typeface="Times New Roman" panose="02020603050405020304" pitchFamily="18" charset="0"/>
            </a:endParaRPr>
          </a:p>
          <a:p>
            <a:pPr algn="ctr"/>
            <a:endParaRPr lang="tr-TR" sz="2200" b="1" dirty="0" smtClean="0">
              <a:latin typeface="Times New Roman" panose="02020603050405020304" pitchFamily="18" charset="0"/>
              <a:cs typeface="Times New Roman" panose="02020603050405020304" pitchFamily="18" charset="0"/>
            </a:endParaRPr>
          </a:p>
        </p:txBody>
      </p:sp>
      <p:sp>
        <p:nvSpPr>
          <p:cNvPr id="2050" name="Rectangle 2"/>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2 İçerik Yer Tutucusu"/>
          <p:cNvSpPr txBox="1">
            <a:spLocks/>
          </p:cNvSpPr>
          <p:nvPr/>
        </p:nvSpPr>
        <p:spPr>
          <a:xfrm>
            <a:off x="6352476" y="17732895"/>
            <a:ext cx="6286544" cy="5968594"/>
          </a:xfrm>
          <a:prstGeom prst="rect">
            <a:avLst/>
          </a:prstGeom>
        </p:spPr>
        <p:txBody>
          <a:bodyPr vert="horz" lIns="349659" tIns="174825" rIns="349659" bIns="174825" rtlCol="0">
            <a:noAutofit/>
          </a:bodyPr>
          <a:lstStyle/>
          <a:p>
            <a:pPr algn="just">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pPr marL="0" marR="0" lvl="0" indent="0" defTabSz="3496563" rtl="0" eaLnBrk="1" fontAlgn="auto" latinLnBrk="0" hangingPunct="1">
              <a:lnSpc>
                <a:spcPct val="100000"/>
              </a:lnSpc>
              <a:spcBef>
                <a:spcPct val="20000"/>
              </a:spcBef>
              <a:spcAft>
                <a:spcPts val="0"/>
              </a:spcAft>
              <a:buClrTx/>
              <a:buSzTx/>
              <a:tabLst/>
              <a:defRPr/>
            </a:pPr>
            <a:endParaRPr kumimoji="0" lang="tr-TR" sz="2200" b="0" i="0" u="none" strike="noStrike" kern="1200" cap="none" spc="0" normalizeH="0" baseline="0" noProof="0" dirty="0" smtClean="0">
              <a:ln>
                <a:noFill/>
              </a:ln>
              <a:effectLst/>
              <a:uLnTx/>
              <a:uFillTx/>
              <a:latin typeface="Times New Roman" pitchFamily="18" charset="0"/>
              <a:cs typeface="Times New Roman" pitchFamily="18" charset="0"/>
            </a:endParaRPr>
          </a:p>
          <a:p>
            <a:pPr marL="0" marR="0" lvl="0" indent="0"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solidFill>
                <a:schemeClr val="tx1">
                  <a:tint val="75000"/>
                </a:schemeClr>
              </a:solidFill>
              <a:effectLst/>
              <a:uLnTx/>
              <a:uFillTx/>
              <a:latin typeface="Times New Roman" pitchFamily="18" charset="0"/>
              <a:cs typeface="Times New Roman" pitchFamily="18" charset="0"/>
            </a:endParaRPr>
          </a:p>
        </p:txBody>
      </p:sp>
      <p:sp>
        <p:nvSpPr>
          <p:cNvPr id="85" name="1 Başlık"/>
          <p:cNvSpPr txBox="1">
            <a:spLocks/>
          </p:cNvSpPr>
          <p:nvPr/>
        </p:nvSpPr>
        <p:spPr>
          <a:xfrm>
            <a:off x="6314113" y="4411571"/>
            <a:ext cx="6282596" cy="363640"/>
          </a:xfrm>
          <a:prstGeom prst="rect">
            <a:avLst/>
          </a:prstGeom>
        </p:spPr>
        <p:txBody>
          <a:bodyPr vert="horz" lIns="324000" tIns="180000" rIns="324000" bIns="180000" rtlCol="0" anchor="ctr">
            <a:no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r>
              <a:rPr lang="tr-TR" sz="2200" b="1" dirty="0" smtClean="0">
                <a:latin typeface="Times New Roman" pitchFamily="18" charset="0"/>
                <a:ea typeface="+mj-ea"/>
                <a:cs typeface="Times New Roman" pitchFamily="18" charset="0"/>
              </a:rPr>
              <a:t>2.KISITLARIN BELİRLENMESİ</a:t>
            </a:r>
          </a:p>
          <a:p>
            <a:pPr marL="0" marR="0" lvl="0" indent="0" algn="ctr" defTabSz="3496563" rtl="0" eaLnBrk="1" fontAlgn="auto" latinLnBrk="0" hangingPunct="1">
              <a:lnSpc>
                <a:spcPct val="100000"/>
              </a:lnSpc>
              <a:spcBef>
                <a:spcPct val="0"/>
              </a:spcBef>
              <a:spcAft>
                <a:spcPts val="0"/>
              </a:spcAft>
              <a:buClrTx/>
              <a:buSzTx/>
              <a:buFontTx/>
              <a:buNone/>
              <a:tabLst/>
              <a:defRPr/>
            </a:pPr>
            <a:endParaRPr lang="tr-TR" sz="2200" b="1" dirty="0" smtClean="0">
              <a:latin typeface="Times New Roman" pitchFamily="18" charset="0"/>
              <a:ea typeface="+mj-ea"/>
              <a:cs typeface="Times New Roman" pitchFamily="18" charset="0"/>
            </a:endParaRPr>
          </a:p>
        </p:txBody>
      </p:sp>
      <p:sp>
        <p:nvSpPr>
          <p:cNvPr id="86" name="2 İçerik Yer Tutucusu"/>
          <p:cNvSpPr txBox="1">
            <a:spLocks/>
          </p:cNvSpPr>
          <p:nvPr/>
        </p:nvSpPr>
        <p:spPr>
          <a:xfrm>
            <a:off x="6305441" y="11194688"/>
            <a:ext cx="6291268" cy="454539"/>
          </a:xfrm>
          <a:prstGeom prst="rect">
            <a:avLst/>
          </a:prstGeom>
        </p:spPr>
        <p:txBody>
          <a:bodyPr vert="horz" lIns="349659" tIns="174825" rIns="349659" bIns="174825" rtlCol="0">
            <a:noAutofit/>
          </a:bodyPr>
          <a:lstStyle/>
          <a:p>
            <a:pPr lvl="0" algn="ctr" defTabSz="3496563">
              <a:spcBef>
                <a:spcPct val="20000"/>
              </a:spcBef>
            </a:pPr>
            <a:r>
              <a:rPr lang="tr-TR" sz="2200" b="1" dirty="0" smtClean="0">
                <a:latin typeface="Times New Roman" panose="02020603050405020304" pitchFamily="18" charset="0"/>
                <a:cs typeface="Times New Roman" panose="02020603050405020304" pitchFamily="18" charset="0"/>
              </a:rPr>
              <a:t>Teknik </a:t>
            </a:r>
            <a:r>
              <a:rPr lang="tr-TR" sz="2200" b="1" dirty="0">
                <a:latin typeface="Times New Roman" panose="02020603050405020304" pitchFamily="18" charset="0"/>
                <a:cs typeface="Times New Roman" panose="02020603050405020304" pitchFamily="18" charset="0"/>
              </a:rPr>
              <a:t>K</a:t>
            </a:r>
            <a:r>
              <a:rPr lang="tr-TR" sz="2200" b="1" dirty="0" smtClean="0">
                <a:latin typeface="Times New Roman" panose="02020603050405020304" pitchFamily="18" charset="0"/>
                <a:cs typeface="Times New Roman" panose="02020603050405020304" pitchFamily="18" charset="0"/>
              </a:rPr>
              <a:t>atsayıların Bulunması</a:t>
            </a:r>
            <a:endParaRPr kumimoji="0" lang="tr-TR" sz="2200" b="1"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87" name="1 Başlık"/>
          <p:cNvSpPr txBox="1">
            <a:spLocks/>
          </p:cNvSpPr>
          <p:nvPr/>
        </p:nvSpPr>
        <p:spPr>
          <a:xfrm>
            <a:off x="0" y="31646908"/>
            <a:ext cx="6315031" cy="4357592"/>
          </a:xfrm>
          <a:prstGeom prst="rect">
            <a:avLst/>
          </a:prstGeom>
        </p:spPr>
        <p:txBody>
          <a:bodyPr vert="horz" lIns="349659" tIns="174825" rIns="349659" bIns="174825" rtlCol="0" anchor="ctr">
            <a:noAutofit/>
          </a:bodyPr>
          <a:lstStyle/>
          <a:p>
            <a:pPr algn="ctr"/>
            <a:endParaRPr lang="tr-TR" sz="2200" dirty="0" smtClean="0">
              <a:latin typeface="Times New Roman" pitchFamily="18" charset="0"/>
              <a:cs typeface="Times New Roman" pitchFamily="18" charset="0"/>
            </a:endParaRPr>
          </a:p>
        </p:txBody>
      </p:sp>
      <p:sp>
        <p:nvSpPr>
          <p:cNvPr id="96" name="1 Başlık"/>
          <p:cNvSpPr txBox="1">
            <a:spLocks/>
          </p:cNvSpPr>
          <p:nvPr/>
        </p:nvSpPr>
        <p:spPr>
          <a:xfrm>
            <a:off x="12628133" y="4073846"/>
            <a:ext cx="6300000" cy="31930654"/>
          </a:xfrm>
          <a:prstGeom prst="rect">
            <a:avLst/>
          </a:prstGeom>
          <a:ln>
            <a:solidFill>
              <a:srgbClr val="FF0000"/>
            </a:solidFill>
          </a:ln>
        </p:spPr>
        <p:txBody>
          <a:bodyPr vert="horz" lIns="324000" tIns="180000" rIns="324000" bIns="180000"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7" name="1 Başlık"/>
          <p:cNvSpPr txBox="1">
            <a:spLocks/>
          </p:cNvSpPr>
          <p:nvPr/>
        </p:nvSpPr>
        <p:spPr>
          <a:xfrm>
            <a:off x="18903150" y="4044472"/>
            <a:ext cx="6300000" cy="31960027"/>
          </a:xfrm>
          <a:prstGeom prst="rect">
            <a:avLst/>
          </a:prstGeom>
          <a:ln>
            <a:solidFill>
              <a:srgbClr val="FF0000"/>
            </a:solidFill>
          </a:ln>
        </p:spPr>
        <p:txBody>
          <a:bodyPr vert="horz" lIns="349659" tIns="174825" rIns="349659" bIns="174825"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6" name="2 İçerik Yer Tutucusu"/>
          <p:cNvSpPr txBox="1">
            <a:spLocks/>
          </p:cNvSpPr>
          <p:nvPr/>
        </p:nvSpPr>
        <p:spPr>
          <a:xfrm>
            <a:off x="12458699" y="5929228"/>
            <a:ext cx="2857520" cy="785818"/>
          </a:xfrm>
          <a:prstGeom prst="rect">
            <a:avLst/>
          </a:prstGeom>
        </p:spPr>
        <p:txBody>
          <a:bodyPr vert="horz" lIns="349659" tIns="174825" rIns="349659" bIns="174825" rtlCol="0">
            <a:noAutofit/>
          </a:bodyPr>
          <a:lstStyle/>
          <a:p>
            <a:pPr marL="0" marR="0" lvl="0" indent="0"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12" name="1 Başlık"/>
          <p:cNvSpPr txBox="1">
            <a:spLocks/>
          </p:cNvSpPr>
          <p:nvPr/>
        </p:nvSpPr>
        <p:spPr>
          <a:xfrm>
            <a:off x="12601575" y="8072368"/>
            <a:ext cx="6357982" cy="714380"/>
          </a:xfrm>
          <a:prstGeom prst="rect">
            <a:avLst/>
          </a:prstGeom>
        </p:spPr>
        <p:txBody>
          <a:bodyPr vert="horz" lIns="349659" tIns="174825" rIns="349659" bIns="174825" rtlCol="0" anchor="ctr">
            <a:norm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13" name="2 İçerik Yer Tutucusu"/>
          <p:cNvSpPr txBox="1">
            <a:spLocks/>
          </p:cNvSpPr>
          <p:nvPr/>
        </p:nvSpPr>
        <p:spPr>
          <a:xfrm>
            <a:off x="6308743" y="27352465"/>
            <a:ext cx="6286544" cy="2848910"/>
          </a:xfrm>
          <a:prstGeom prst="rect">
            <a:avLst/>
          </a:prstGeom>
          <a:noFill/>
        </p:spPr>
        <p:txBody>
          <a:bodyPr vert="horz" lIns="349659" tIns="174825" rIns="349659" bIns="174825" rtlCol="0">
            <a:noAutofit/>
          </a:bodyPr>
          <a:lstStyle/>
          <a:p>
            <a:pPr algn="just"/>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8</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de</a:t>
            </a:r>
            <a:r>
              <a:rPr lang="tr-TR" sz="2200" dirty="0" smtClean="0">
                <a:latin typeface="Times New Roman" panose="02020603050405020304" pitchFamily="18" charset="0"/>
                <a:cs typeface="Times New Roman" panose="02020603050405020304" pitchFamily="18" charset="0"/>
              </a:rPr>
              <a:t>n</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görülen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miktarlarından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yola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çıkılarak</a:t>
            </a:r>
            <a:r>
              <a:rPr lang="en-US"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d</a:t>
            </a:r>
            <a:r>
              <a:rPr lang="en-US" sz="2200" dirty="0" err="1" smtClean="0">
                <a:latin typeface="Times New Roman" panose="02020603050405020304" pitchFamily="18" charset="0"/>
                <a:cs typeface="Times New Roman" panose="02020603050405020304" pitchFamily="18" charset="0"/>
              </a:rPr>
              <a:t>oğrusal</a:t>
            </a:r>
            <a:r>
              <a:rPr lang="en-US" sz="2200" dirty="0" smtClean="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p</a:t>
            </a:r>
            <a:r>
              <a:rPr lang="en-US" sz="2200" dirty="0" err="1" smtClean="0">
                <a:latin typeface="Times New Roman" panose="02020603050405020304" pitchFamily="18" charset="0"/>
                <a:cs typeface="Times New Roman" panose="02020603050405020304" pitchFamily="18" charset="0"/>
              </a:rPr>
              <a:t>rogramlama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amaç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fonksiyonu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aşağıdaki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şekilde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yazılabilir</a:t>
            </a:r>
            <a:r>
              <a:rPr lang="en-US" sz="2200" dirty="0" smtClean="0">
                <a:latin typeface="Times New Roman" panose="02020603050405020304" pitchFamily="18" charset="0"/>
                <a:cs typeface="Times New Roman" panose="02020603050405020304" pitchFamily="18" charset="0"/>
              </a:rPr>
              <a:t>;</a:t>
            </a:r>
            <a:endParaRPr lang="tr-TR" sz="2200" dirty="0" smtClean="0">
              <a:latin typeface="Times New Roman" panose="02020603050405020304" pitchFamily="18" charset="0"/>
              <a:cs typeface="Times New Roman" panose="02020603050405020304" pitchFamily="18" charset="0"/>
            </a:endParaRPr>
          </a:p>
          <a:p>
            <a:pPr algn="just"/>
            <a:endParaRPr lang="tr-TR" sz="2200" dirty="0" smtClean="0">
              <a:latin typeface="Times New Roman" panose="02020603050405020304" pitchFamily="18" charset="0"/>
              <a:cs typeface="Times New Roman" panose="02020603050405020304" pitchFamily="18" charset="0"/>
            </a:endParaRPr>
          </a:p>
          <a:p>
            <a:pPr algn="just"/>
            <a:r>
              <a:rPr lang="tr-TR" sz="2200" b="1" dirty="0">
                <a:latin typeface="Times New Roman" panose="02020603050405020304" pitchFamily="18" charset="0"/>
                <a:cs typeface="Times New Roman" panose="02020603050405020304" pitchFamily="18" charset="0"/>
              </a:rPr>
              <a:t>Z</a:t>
            </a:r>
            <a:r>
              <a:rPr lang="tr-TR" sz="2200" b="1" baseline="-25000" dirty="0">
                <a:latin typeface="Times New Roman" panose="02020603050405020304" pitchFamily="18" charset="0"/>
                <a:cs typeface="Times New Roman" panose="02020603050405020304" pitchFamily="18" charset="0"/>
              </a:rPr>
              <a:t>MAX </a:t>
            </a:r>
            <a:r>
              <a:rPr lang="tr-TR" sz="2200" b="1"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 50X</a:t>
            </a:r>
            <a:r>
              <a:rPr lang="tr-TR" sz="2200" baseline="-25000" dirty="0">
                <a:latin typeface="Times New Roman" panose="02020603050405020304" pitchFamily="18" charset="0"/>
                <a:cs typeface="Times New Roman" panose="02020603050405020304" pitchFamily="18" charset="0"/>
              </a:rPr>
              <a:t>1 +  </a:t>
            </a:r>
            <a:r>
              <a:rPr lang="tr-TR" sz="2200" dirty="0">
                <a:latin typeface="Times New Roman" panose="02020603050405020304" pitchFamily="18" charset="0"/>
                <a:cs typeface="Times New Roman" panose="02020603050405020304" pitchFamily="18" charset="0"/>
              </a:rPr>
              <a:t>40X</a:t>
            </a:r>
            <a:r>
              <a:rPr lang="tr-TR" sz="2200" baseline="-25000" dirty="0">
                <a:latin typeface="Times New Roman" panose="02020603050405020304" pitchFamily="18" charset="0"/>
                <a:cs typeface="Times New Roman" panose="02020603050405020304" pitchFamily="18" charset="0"/>
              </a:rPr>
              <a:t>2  +  </a:t>
            </a:r>
            <a:r>
              <a:rPr lang="en-US" sz="2200" dirty="0">
                <a:latin typeface="Times New Roman" panose="02020603050405020304" pitchFamily="18" charset="0"/>
                <a:cs typeface="Times New Roman" panose="02020603050405020304" pitchFamily="18" charset="0"/>
              </a:rPr>
              <a:t>34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  47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4  </a:t>
            </a:r>
            <a:r>
              <a:rPr lang="en-US" sz="2200" dirty="0">
                <a:latin typeface="Times New Roman" panose="02020603050405020304" pitchFamily="18" charset="0"/>
                <a:cs typeface="Times New Roman" panose="02020603050405020304" pitchFamily="18" charset="0"/>
              </a:rPr>
              <a:t>+ 23</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44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+ 36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7  </a:t>
            </a:r>
            <a:r>
              <a:rPr lang="en-US" sz="2200" dirty="0">
                <a:latin typeface="Times New Roman" panose="02020603050405020304" pitchFamily="18" charset="0"/>
                <a:cs typeface="Times New Roman" panose="02020603050405020304" pitchFamily="18" charset="0"/>
              </a:rPr>
              <a:t>+ 67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8  </a:t>
            </a:r>
            <a:r>
              <a:rPr lang="en-US" sz="2200" dirty="0">
                <a:latin typeface="Times New Roman" panose="02020603050405020304" pitchFamily="18" charset="0"/>
                <a:cs typeface="Times New Roman" panose="02020603050405020304" pitchFamily="18" charset="0"/>
              </a:rPr>
              <a:t>+ 36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  </a:t>
            </a:r>
            <a:r>
              <a:rPr lang="en-US" sz="2200" dirty="0">
                <a:latin typeface="Times New Roman" panose="02020603050405020304" pitchFamily="18" charset="0"/>
                <a:cs typeface="Times New Roman" panose="02020603050405020304" pitchFamily="18" charset="0"/>
              </a:rPr>
              <a:t>+  75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10  </a:t>
            </a:r>
            <a:r>
              <a:rPr lang="en-US" sz="2200" dirty="0">
                <a:latin typeface="Times New Roman" panose="02020603050405020304" pitchFamily="18" charset="0"/>
                <a:cs typeface="Times New Roman" panose="02020603050405020304" pitchFamily="18" charset="0"/>
              </a:rPr>
              <a:t>+  24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11  </a:t>
            </a:r>
            <a:r>
              <a:rPr lang="en-US" sz="2200" dirty="0">
                <a:latin typeface="Times New Roman" panose="02020603050405020304" pitchFamily="18" charset="0"/>
                <a:cs typeface="Times New Roman" panose="02020603050405020304" pitchFamily="18" charset="0"/>
              </a:rPr>
              <a:t>+ 41</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12  </a:t>
            </a:r>
            <a:r>
              <a:rPr lang="en-US" sz="2200" dirty="0">
                <a:latin typeface="Times New Roman" panose="02020603050405020304" pitchFamily="18" charset="0"/>
                <a:cs typeface="Times New Roman" panose="02020603050405020304" pitchFamily="18" charset="0"/>
              </a:rPr>
              <a:t>+ 16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13  </a:t>
            </a:r>
            <a:r>
              <a:rPr lang="en-US" sz="2200" dirty="0">
                <a:latin typeface="Times New Roman" panose="02020603050405020304" pitchFamily="18" charset="0"/>
                <a:cs typeface="Times New Roman" panose="02020603050405020304" pitchFamily="18" charset="0"/>
              </a:rPr>
              <a:t>+ 20</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14</a:t>
            </a:r>
            <a:endParaRPr lang="tr-TR" sz="2200" dirty="0">
              <a:latin typeface="Times New Roman" panose="02020603050405020304" pitchFamily="18" charset="0"/>
              <a:cs typeface="Times New Roman" panose="02020603050405020304" pitchFamily="18" charset="0"/>
            </a:endParaRPr>
          </a:p>
          <a:p>
            <a:pPr algn="just"/>
            <a:endParaRPr lang="tr-TR"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p:txBody>
      </p:sp>
      <p:sp>
        <p:nvSpPr>
          <p:cNvPr id="115" name="2 İçerik Yer Tutucusu"/>
          <p:cNvSpPr txBox="1">
            <a:spLocks/>
          </p:cNvSpPr>
          <p:nvPr/>
        </p:nvSpPr>
        <p:spPr>
          <a:xfrm>
            <a:off x="12692876" y="5924814"/>
            <a:ext cx="6229066" cy="7186533"/>
          </a:xfrm>
          <a:prstGeom prst="rect">
            <a:avLst/>
          </a:prstGeom>
        </p:spPr>
        <p:txBody>
          <a:bodyPr vert="horz" lIns="252000" tIns="180000" rIns="252000" bIns="180000" rtlCol="0">
            <a:normAutofit lnSpcReduction="10000"/>
          </a:bodyPr>
          <a:lstStyle/>
          <a:p>
            <a:pPr lvl="0" algn="ctr" defTabSz="3496563">
              <a:spcBef>
                <a:spcPct val="20000"/>
              </a:spcBef>
              <a:defRPr/>
            </a:pPr>
            <a:endParaRPr kumimoji="0" lang="tr-TR" sz="2600" b="1" i="0" u="none" strike="noStrike" kern="1200" cap="none" spc="0" normalizeH="0" noProof="0" dirty="0" smtClean="0">
              <a:ln>
                <a:noFill/>
              </a:ln>
              <a:effectLst/>
              <a:uLnTx/>
              <a:uFillTx/>
              <a:latin typeface="Times New Roman" pitchFamily="18" charset="0"/>
              <a:cs typeface="Times New Roman" pitchFamily="18" charset="0"/>
            </a:endParaRPr>
          </a:p>
          <a:p>
            <a:endParaRPr lang="tr-TR" sz="2600" dirty="0">
              <a:latin typeface="Times New Roman" panose="02020603050405020304" pitchFamily="18" charset="0"/>
              <a:cs typeface="Times New Roman" panose="02020603050405020304" pitchFamily="18" charset="0"/>
            </a:endParaRPr>
          </a:p>
          <a:p>
            <a:r>
              <a:rPr lang="tr-TR" sz="2600" b="1" dirty="0">
                <a:latin typeface="Times New Roman" panose="02020603050405020304" pitchFamily="18" charset="0"/>
                <a:cs typeface="Times New Roman" panose="02020603050405020304" pitchFamily="18" charset="0"/>
              </a:rPr>
              <a:t> </a:t>
            </a:r>
            <a:endParaRPr lang="tr-TR" sz="2600" dirty="0">
              <a:latin typeface="Times New Roman" panose="02020603050405020304" pitchFamily="18" charset="0"/>
              <a:cs typeface="Times New Roman" panose="02020603050405020304" pitchFamily="18" charset="0"/>
            </a:endParaRPr>
          </a:p>
          <a:p>
            <a:r>
              <a:rPr lang="en-US" sz="2200" b="1" u="sng" dirty="0" err="1">
                <a:latin typeface="Times New Roman" panose="02020603050405020304" pitchFamily="18" charset="0"/>
                <a:cs typeface="Times New Roman" panose="02020603050405020304" pitchFamily="18" charset="0"/>
              </a:rPr>
              <a:t>İşgücü</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Kısıtlayıcısı</a:t>
            </a:r>
            <a:endParaRPr lang="tr-TR" sz="2200" dirty="0">
              <a:latin typeface="Times New Roman" panose="02020603050405020304" pitchFamily="18" charset="0"/>
              <a:cs typeface="Times New Roman" panose="02020603050405020304" pitchFamily="18" charset="0"/>
            </a:endParaRPr>
          </a:p>
          <a:p>
            <a:r>
              <a:rPr lang="tr-TR" sz="2200" b="1"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Tablo 6</a:t>
            </a:r>
            <a:r>
              <a:rPr lang="tr-TR" sz="2200" dirty="0" smtClean="0">
                <a:latin typeface="Times New Roman" panose="02020603050405020304" pitchFamily="18" charset="0"/>
                <a:cs typeface="Times New Roman" panose="02020603050405020304" pitchFamily="18" charset="0"/>
              </a:rPr>
              <a:t>. </a:t>
            </a:r>
            <a:r>
              <a:rPr lang="tr-TR" sz="2200" dirty="0" err="1" smtClean="0">
                <a:latin typeface="Times New Roman" panose="02020603050405020304" pitchFamily="18" charset="0"/>
                <a:cs typeface="Times New Roman" panose="02020603050405020304" pitchFamily="18" charset="0"/>
              </a:rPr>
              <a:t>nın</a:t>
            </a:r>
            <a:r>
              <a:rPr lang="tr-TR" sz="2200" dirty="0" smtClean="0">
                <a:latin typeface="Times New Roman" panose="02020603050405020304" pitchFamily="18" charset="0"/>
                <a:cs typeface="Times New Roman" panose="02020603050405020304" pitchFamily="18" charset="0"/>
              </a:rPr>
              <a:t> verilerine </a:t>
            </a:r>
            <a:r>
              <a:rPr lang="tr-TR" sz="2200" dirty="0">
                <a:latin typeface="Times New Roman" panose="02020603050405020304" pitchFamily="18" charset="0"/>
                <a:cs typeface="Times New Roman" panose="02020603050405020304" pitchFamily="18" charset="0"/>
              </a:rPr>
              <a:t>göre;</a:t>
            </a:r>
          </a:p>
          <a:p>
            <a:r>
              <a:rPr lang="tr-TR" sz="2200" b="1"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60 (çalışan sayısı) x 15 (saat) x 60(dakika) x 20 (gün) =1080000</a:t>
            </a:r>
          </a:p>
          <a:p>
            <a:r>
              <a:rPr lang="tr-TR" sz="2200" b="1"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47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 +  </a:t>
            </a:r>
            <a:r>
              <a:rPr lang="en-US" sz="2200" dirty="0">
                <a:latin typeface="Times New Roman" panose="02020603050405020304" pitchFamily="18" charset="0"/>
                <a:cs typeface="Times New Roman" panose="02020603050405020304" pitchFamily="18" charset="0"/>
              </a:rPr>
              <a:t>35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2  +  </a:t>
            </a:r>
            <a:r>
              <a:rPr lang="en-US" sz="2200" dirty="0">
                <a:latin typeface="Times New Roman" panose="02020603050405020304" pitchFamily="18" charset="0"/>
                <a:cs typeface="Times New Roman" panose="02020603050405020304" pitchFamily="18" charset="0"/>
              </a:rPr>
              <a:t>28</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+ 35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4  </a:t>
            </a:r>
            <a:r>
              <a:rPr lang="en-US" sz="2200" dirty="0">
                <a:latin typeface="Times New Roman" panose="02020603050405020304" pitchFamily="18" charset="0"/>
                <a:cs typeface="Times New Roman" panose="02020603050405020304" pitchFamily="18" charset="0"/>
              </a:rPr>
              <a:t>+ 38</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+ 21</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+ 23</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7 </a:t>
            </a:r>
            <a:r>
              <a:rPr lang="en-US" sz="2200" dirty="0">
                <a:latin typeface="Times New Roman" panose="02020603050405020304" pitchFamily="18" charset="0"/>
                <a:cs typeface="Times New Roman" panose="02020603050405020304" pitchFamily="18" charset="0"/>
              </a:rPr>
              <a:t>+ 34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8 </a:t>
            </a:r>
            <a:r>
              <a:rPr lang="en-US" sz="2200" dirty="0">
                <a:latin typeface="Times New Roman" panose="02020603050405020304" pitchFamily="18" charset="0"/>
                <a:cs typeface="Times New Roman" panose="02020603050405020304" pitchFamily="18" charset="0"/>
              </a:rPr>
              <a:t>+ 39</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 </a:t>
            </a:r>
            <a:r>
              <a:rPr lang="en-US" sz="2200" dirty="0">
                <a:latin typeface="Times New Roman" panose="02020603050405020304" pitchFamily="18" charset="0"/>
                <a:cs typeface="Times New Roman" panose="02020603050405020304" pitchFamily="18" charset="0"/>
              </a:rPr>
              <a:t>+ 27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10 </a:t>
            </a:r>
            <a:r>
              <a:rPr lang="en-US" sz="2200" dirty="0">
                <a:latin typeface="Times New Roman" panose="02020603050405020304" pitchFamily="18" charset="0"/>
                <a:cs typeface="Times New Roman" panose="02020603050405020304" pitchFamily="18" charset="0"/>
              </a:rPr>
              <a:t>+ 22</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11 </a:t>
            </a:r>
            <a:r>
              <a:rPr lang="en-US" sz="2200" dirty="0">
                <a:latin typeface="Times New Roman" panose="02020603050405020304" pitchFamily="18" charset="0"/>
                <a:cs typeface="Times New Roman" panose="02020603050405020304" pitchFamily="18" charset="0"/>
              </a:rPr>
              <a:t>+  49</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12 </a:t>
            </a:r>
            <a:r>
              <a:rPr lang="en-US" sz="2200" dirty="0">
                <a:latin typeface="Times New Roman" panose="02020603050405020304" pitchFamily="18" charset="0"/>
                <a:cs typeface="Times New Roman" panose="02020603050405020304" pitchFamily="18" charset="0"/>
              </a:rPr>
              <a:t>+ 36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13 </a:t>
            </a:r>
            <a:r>
              <a:rPr lang="en-US" sz="2200" dirty="0">
                <a:latin typeface="Times New Roman" panose="02020603050405020304" pitchFamily="18" charset="0"/>
                <a:cs typeface="Times New Roman" panose="02020603050405020304" pitchFamily="18" charset="0"/>
              </a:rPr>
              <a:t>+ 33</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14    </a:t>
            </a:r>
            <a:r>
              <a:rPr lang="tr-TR" sz="2200" dirty="0">
                <a:latin typeface="Times New Roman" panose="02020603050405020304" pitchFamily="18" charset="0"/>
                <a:cs typeface="Times New Roman" panose="02020603050405020304" pitchFamily="18" charset="0"/>
              </a:rPr>
              <a:t>≤  1080000</a:t>
            </a:r>
          </a:p>
          <a:p>
            <a:r>
              <a:rPr lang="tr-TR" sz="2200" b="1"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b="1" u="sng" dirty="0" err="1">
                <a:latin typeface="Times New Roman" panose="02020603050405020304" pitchFamily="18" charset="0"/>
                <a:cs typeface="Times New Roman" panose="02020603050405020304" pitchFamily="18" charset="0"/>
              </a:rPr>
              <a:t>Hammadde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Kısıtlayıcısı</a:t>
            </a:r>
            <a:endParaRPr lang="tr-TR"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Aylık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teorik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hesaplama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yapıldığı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için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işletmeden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elde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edilen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aylık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üretim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adetleri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verileriyle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hammadde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kısıtlayıcısı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denklemleri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9</a:t>
            </a:r>
            <a:r>
              <a:rPr lang="en-US" sz="2200" dirty="0" smtClean="0">
                <a:latin typeface="Times New Roman" panose="02020603050405020304" pitchFamily="18" charset="0"/>
                <a:cs typeface="Times New Roman" panose="02020603050405020304" pitchFamily="18" charset="0"/>
              </a:rPr>
              <a:t>. d</a:t>
            </a:r>
            <a:r>
              <a:rPr lang="tr-TR" sz="2200"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şekilde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hesaplanmıştır</a:t>
            </a:r>
            <a:r>
              <a:rPr lang="en-US" sz="2200" dirty="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endParaRPr lang="tr-TR" sz="2600" dirty="0">
              <a:latin typeface="Times New Roman" panose="02020603050405020304" pitchFamily="18" charset="0"/>
              <a:cs typeface="Times New Roman" panose="02020603050405020304" pitchFamily="18" charset="0"/>
            </a:endParaRPr>
          </a:p>
          <a:p>
            <a:pPr lvl="0" algn="ctr" defTabSz="3496563">
              <a:spcBef>
                <a:spcPct val="20000"/>
              </a:spcBef>
              <a:defRPr/>
            </a:pPr>
            <a:endParaRPr kumimoji="0" lang="tr-TR" sz="2200" b="1"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116" name="2 İçerik Yer Tutucusu"/>
          <p:cNvSpPr txBox="1">
            <a:spLocks/>
          </p:cNvSpPr>
          <p:nvPr/>
        </p:nvSpPr>
        <p:spPr>
          <a:xfrm>
            <a:off x="18916606" y="12287210"/>
            <a:ext cx="6286544" cy="3657546"/>
          </a:xfrm>
          <a:prstGeom prst="rect">
            <a:avLst/>
          </a:prstGeom>
        </p:spPr>
        <p:txBody>
          <a:bodyPr vert="horz" lIns="349659" tIns="174825" rIns="349659" bIns="174825" rtlCol="0">
            <a:normAutofit/>
          </a:bodyPr>
          <a:lstStyle/>
          <a:p>
            <a:pPr marL="0" marR="0" lvl="0" indent="0" algn="just"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01" name="2 İçerik Yer Tutucusu"/>
          <p:cNvSpPr txBox="1">
            <a:spLocks/>
          </p:cNvSpPr>
          <p:nvPr/>
        </p:nvSpPr>
        <p:spPr>
          <a:xfrm>
            <a:off x="18888118" y="4500468"/>
            <a:ext cx="6315031" cy="3214710"/>
          </a:xfrm>
          <a:prstGeom prst="rect">
            <a:avLst/>
          </a:prstGeom>
        </p:spPr>
        <p:txBody>
          <a:bodyPr vert="horz" lIns="349659" tIns="174825" rIns="349659" bIns="174825" rtlCol="0">
            <a:normAutofit/>
          </a:bodyPr>
          <a:lstStyle/>
          <a:p>
            <a:pPr marL="0" marR="0" lvl="0" indent="0" algn="just" defTabSz="3496563" rtl="0" eaLnBrk="1" fontAlgn="auto" latinLnBrk="0" hangingPunct="1">
              <a:lnSpc>
                <a:spcPct val="100000"/>
              </a:lnSpc>
              <a:spcBef>
                <a:spcPct val="20000"/>
              </a:spcBef>
              <a:spcAft>
                <a:spcPts val="0"/>
              </a:spcAft>
              <a:buClrTx/>
              <a:buSzTx/>
              <a:buFont typeface="Arial" pitchFamily="34" charset="0"/>
              <a:buNone/>
              <a:tabLst/>
              <a:defRPr/>
            </a:pPr>
            <a:endParaRPr kumimoji="0" lang="tr-TR" sz="2200" b="0" i="0" u="none" strike="noStrike" kern="1200" cap="none" spc="0" normalizeH="0" baseline="0" noProof="0" dirty="0">
              <a:ln>
                <a:noFill/>
              </a:ln>
              <a:effectLst/>
              <a:uLnTx/>
              <a:uFillTx/>
              <a:latin typeface="+mn-lt"/>
              <a:ea typeface="+mn-ea"/>
              <a:cs typeface="+mn-cs"/>
            </a:endParaRPr>
          </a:p>
        </p:txBody>
      </p:sp>
      <p:sp>
        <p:nvSpPr>
          <p:cNvPr id="102" name="1 Başlık"/>
          <p:cNvSpPr txBox="1">
            <a:spLocks/>
          </p:cNvSpPr>
          <p:nvPr/>
        </p:nvSpPr>
        <p:spPr>
          <a:xfrm>
            <a:off x="18888119" y="6829358"/>
            <a:ext cx="6315031" cy="671506"/>
          </a:xfrm>
          <a:prstGeom prst="rect">
            <a:avLst/>
          </a:prstGeom>
        </p:spPr>
        <p:txBody>
          <a:bodyPr vert="horz" lIns="349659" tIns="174825" rIns="349659" bIns="174825" rtlCol="0" anchor="ctr">
            <a:noAutofit/>
          </a:bodyPr>
          <a:lstStyle/>
          <a:p>
            <a:pPr marL="0" marR="0" lvl="0" indent="0" algn="ctr" defTabSz="3496563" rtl="0" eaLnBrk="1" fontAlgn="auto" latinLnBrk="0" hangingPunct="1">
              <a:lnSpc>
                <a:spcPct val="100000"/>
              </a:lnSpc>
              <a:spcBef>
                <a:spcPct val="0"/>
              </a:spcBef>
              <a:spcAft>
                <a:spcPts val="0"/>
              </a:spcAft>
              <a:buClrTx/>
              <a:buSzTx/>
              <a:buFontTx/>
              <a:buNone/>
              <a:tabLst/>
              <a:defRPr/>
            </a:pPr>
            <a:endParaRPr kumimoji="0" lang="tr-TR" sz="22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03" name="2 İçerik Yer Tutucusu"/>
          <p:cNvSpPr txBox="1">
            <a:spLocks/>
          </p:cNvSpPr>
          <p:nvPr/>
        </p:nvSpPr>
        <p:spPr>
          <a:xfrm>
            <a:off x="18888119" y="7429427"/>
            <a:ext cx="6315031" cy="2500329"/>
          </a:xfrm>
          <a:prstGeom prst="rect">
            <a:avLst/>
          </a:prstGeom>
        </p:spPr>
        <p:txBody>
          <a:bodyPr vert="horz" lIns="349659" tIns="174825" rIns="349659" bIns="174825" rtlCol="0">
            <a:normAutofit/>
          </a:bodyPr>
          <a:lstStyle/>
          <a:p>
            <a:pPr marL="0" marR="0" lvl="0" indent="0" algn="just" defTabSz="3496563" rtl="0" eaLnBrk="1" fontAlgn="auto" latinLnBrk="0" hangingPunct="1">
              <a:lnSpc>
                <a:spcPct val="100000"/>
              </a:lnSpc>
              <a:spcBef>
                <a:spcPct val="20000"/>
              </a:spcBef>
              <a:spcAft>
                <a:spcPts val="0"/>
              </a:spcAft>
              <a:buClrTx/>
              <a:buSzTx/>
              <a:tabLst/>
              <a:defRPr/>
            </a:pPr>
            <a:endParaRPr kumimoji="0" lang="tr-TR" sz="2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09" name="108 Metin kutusu"/>
          <p:cNvSpPr txBox="1"/>
          <p:nvPr/>
        </p:nvSpPr>
        <p:spPr>
          <a:xfrm>
            <a:off x="6467156" y="13721976"/>
            <a:ext cx="5953714" cy="2677656"/>
          </a:xfrm>
          <a:prstGeom prst="rect">
            <a:avLst/>
          </a:prstGeom>
          <a:noFill/>
        </p:spPr>
        <p:txBody>
          <a:bodyPr wrap="square" rtlCol="0">
            <a:spAutoFit/>
          </a:bodyPr>
          <a:lstStyle/>
          <a:p>
            <a:endParaRPr lang="tr-TR" sz="2200" dirty="0" smtClean="0">
              <a:latin typeface="Times New Roman" pitchFamily="18" charset="0"/>
              <a:cs typeface="Times New Roman" pitchFamily="18" charset="0"/>
            </a:endParaRPr>
          </a:p>
          <a:p>
            <a:endParaRPr lang="tr-TR" sz="2200" dirty="0">
              <a:latin typeface="Times New Roman" pitchFamily="18" charset="0"/>
              <a:cs typeface="Times New Roman" pitchFamily="18" charset="0"/>
            </a:endParaRPr>
          </a:p>
          <a:p>
            <a:endParaRPr lang="tr-TR" sz="2200" dirty="0" smtClean="0">
              <a:latin typeface="Times New Roman" pitchFamily="18" charset="0"/>
              <a:cs typeface="Times New Roman" pitchFamily="18" charset="0"/>
            </a:endParaRPr>
          </a:p>
          <a:p>
            <a:endParaRPr lang="tr-TR" sz="2200" dirty="0">
              <a:latin typeface="Times New Roman" pitchFamily="18" charset="0"/>
              <a:cs typeface="Times New Roman" pitchFamily="18" charset="0"/>
            </a:endParaRPr>
          </a:p>
          <a:p>
            <a:endParaRPr lang="tr-TR" sz="2200" dirty="0" smtClean="0">
              <a:latin typeface="Times New Roman" pitchFamily="18" charset="0"/>
              <a:cs typeface="Times New Roman" pitchFamily="18" charset="0"/>
            </a:endParaRPr>
          </a:p>
          <a:p>
            <a:endParaRPr lang="tr-TR" sz="2200" dirty="0">
              <a:latin typeface="Times New Roman" pitchFamily="18" charset="0"/>
              <a:cs typeface="Times New Roman" pitchFamily="18" charset="0"/>
            </a:endParaRPr>
          </a:p>
          <a:p>
            <a:endParaRPr lang="tr-TR" sz="2200" dirty="0" smtClean="0">
              <a:latin typeface="Times New Roman" pitchFamily="18" charset="0"/>
              <a:cs typeface="Times New Roman" pitchFamily="18" charset="0"/>
            </a:endParaRPr>
          </a:p>
          <a:p>
            <a:pPr algn="ctr"/>
            <a:endParaRPr lang="tr-TR" sz="1400" dirty="0">
              <a:latin typeface="Times New Roman" pitchFamily="18" charset="0"/>
              <a:cs typeface="Times New Roman" pitchFamily="18" charset="0"/>
            </a:endParaRPr>
          </a:p>
        </p:txBody>
      </p:sp>
      <p:sp>
        <p:nvSpPr>
          <p:cNvPr id="80" name="79 Metin kutusu"/>
          <p:cNvSpPr txBox="1"/>
          <p:nvPr/>
        </p:nvSpPr>
        <p:spPr>
          <a:xfrm>
            <a:off x="6306920" y="13111347"/>
            <a:ext cx="6340005" cy="2394841"/>
          </a:xfrm>
          <a:prstGeom prst="rect">
            <a:avLst/>
          </a:prstGeom>
          <a:noFill/>
        </p:spPr>
        <p:txBody>
          <a:bodyPr wrap="square" lIns="252000" tIns="180000" rIns="252000" bIns="180000" rtlCol="0">
            <a:spAutoFit/>
          </a:bodyPr>
          <a:lstStyle/>
          <a:p>
            <a:r>
              <a:rPr lang="tr-TR" sz="2200" dirty="0">
                <a:latin typeface="Times New Roman" pitchFamily="18" charset="0"/>
                <a:cs typeface="Times New Roman" pitchFamily="18" charset="0"/>
              </a:rPr>
              <a:t>Makineler için işletmenin daha önceki zaman etüdü verilerinden yararlanılmıştır. Böylece her bir ürünün makinelerden geçme zamanlarına göre katsayılar elde edilmiştir. Elde edilen katsayılar Tablo 5</a:t>
            </a:r>
            <a:r>
              <a:rPr lang="tr-TR" sz="2200" dirty="0" smtClean="0">
                <a:latin typeface="Times New Roman" pitchFamily="18" charset="0"/>
                <a:cs typeface="Times New Roman" pitchFamily="18" charset="0"/>
              </a:rPr>
              <a:t>.  de </a:t>
            </a:r>
            <a:r>
              <a:rPr lang="tr-TR" sz="2200" dirty="0">
                <a:latin typeface="Times New Roman" pitchFamily="18" charset="0"/>
                <a:cs typeface="Times New Roman" pitchFamily="18" charset="0"/>
              </a:rPr>
              <a:t>gösterilmiştir.</a:t>
            </a:r>
          </a:p>
          <a:p>
            <a:pPr marL="342900" indent="-342900">
              <a:buFont typeface="Arial" panose="020B0604020202020204" pitchFamily="34" charset="0"/>
              <a:buChar char="•"/>
            </a:pPr>
            <a:endParaRPr lang="tr-TR" sz="2200" dirty="0">
              <a:latin typeface="Times New Roman" pitchFamily="18" charset="0"/>
              <a:cs typeface="Times New Roman" pitchFamily="18" charset="0"/>
            </a:endParaRPr>
          </a:p>
        </p:txBody>
      </p:sp>
      <p:sp>
        <p:nvSpPr>
          <p:cNvPr id="83" name="82 Metin kutusu"/>
          <p:cNvSpPr txBox="1"/>
          <p:nvPr/>
        </p:nvSpPr>
        <p:spPr>
          <a:xfrm>
            <a:off x="12604007" y="16061785"/>
            <a:ext cx="6310029" cy="3071949"/>
          </a:xfrm>
          <a:prstGeom prst="rect">
            <a:avLst/>
          </a:prstGeom>
          <a:noFill/>
        </p:spPr>
        <p:txBody>
          <a:bodyPr wrap="square" lIns="252000" tIns="180000" rIns="252000" bIns="180000" rtlCol="0">
            <a:spAutoFit/>
          </a:bodyPr>
          <a:lstStyle/>
          <a:p>
            <a:r>
              <a:rPr lang="en-US" sz="2200" dirty="0">
                <a:latin typeface="Times New Roman" panose="02020603050405020304" pitchFamily="18" charset="0"/>
                <a:cs typeface="Times New Roman" panose="02020603050405020304" pitchFamily="18" charset="0"/>
              </a:rPr>
              <a:t>123</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 +  </a:t>
            </a:r>
            <a:r>
              <a:rPr lang="en-US" sz="2200" dirty="0">
                <a:latin typeface="Times New Roman" panose="02020603050405020304" pitchFamily="18" charset="0"/>
                <a:cs typeface="Times New Roman" panose="02020603050405020304" pitchFamily="18" charset="0"/>
              </a:rPr>
              <a:t>38</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2 +  </a:t>
            </a:r>
            <a:r>
              <a:rPr lang="en-US" sz="2200" dirty="0">
                <a:latin typeface="Times New Roman" panose="02020603050405020304" pitchFamily="18" charset="0"/>
                <a:cs typeface="Times New Roman" panose="02020603050405020304" pitchFamily="18" charset="0"/>
              </a:rPr>
              <a:t>30</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+ 30</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4  </a:t>
            </a:r>
            <a:r>
              <a:rPr lang="en-US" sz="2200" dirty="0">
                <a:latin typeface="Times New Roman" panose="02020603050405020304" pitchFamily="18" charset="0"/>
                <a:cs typeface="Times New Roman" panose="02020603050405020304" pitchFamily="18" charset="0"/>
              </a:rPr>
              <a:t>+ 14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+ 14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7  </a:t>
            </a:r>
            <a:r>
              <a:rPr lang="en-US" sz="2200" dirty="0">
                <a:latin typeface="Times New Roman" panose="02020603050405020304" pitchFamily="18" charset="0"/>
                <a:cs typeface="Times New Roman" panose="02020603050405020304" pitchFamily="18" charset="0"/>
              </a:rPr>
              <a:t>+ 36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8 </a:t>
            </a:r>
            <a:r>
              <a:rPr lang="en-US" sz="2200" dirty="0">
                <a:latin typeface="Times New Roman" panose="02020603050405020304" pitchFamily="18" charset="0"/>
                <a:cs typeface="Times New Roman" panose="02020603050405020304" pitchFamily="18" charset="0"/>
              </a:rPr>
              <a:t>+ 17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 </a:t>
            </a:r>
            <a:r>
              <a:rPr lang="en-US" sz="2200" dirty="0">
                <a:latin typeface="Times New Roman" panose="02020603050405020304" pitchFamily="18" charset="0"/>
                <a:cs typeface="Times New Roman" panose="02020603050405020304" pitchFamily="18" charset="0"/>
              </a:rPr>
              <a:t>+ 36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10 </a:t>
            </a:r>
            <a:r>
              <a:rPr lang="en-US" sz="2200" dirty="0">
                <a:latin typeface="Times New Roman" panose="02020603050405020304" pitchFamily="18" charset="0"/>
                <a:cs typeface="Times New Roman" panose="02020603050405020304" pitchFamily="18" charset="0"/>
              </a:rPr>
              <a:t>+ 8</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11 </a:t>
            </a:r>
            <a:r>
              <a:rPr lang="en-US" sz="2200" dirty="0">
                <a:latin typeface="Times New Roman" panose="02020603050405020304" pitchFamily="18" charset="0"/>
                <a:cs typeface="Times New Roman" panose="02020603050405020304" pitchFamily="18" charset="0"/>
              </a:rPr>
              <a:t>+ 62</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12 </a:t>
            </a:r>
            <a:r>
              <a:rPr lang="en-US" sz="2200" dirty="0">
                <a:latin typeface="Times New Roman" panose="02020603050405020304" pitchFamily="18" charset="0"/>
                <a:cs typeface="Times New Roman" panose="02020603050405020304" pitchFamily="18" charset="0"/>
              </a:rPr>
              <a:t>+ 15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13 </a:t>
            </a:r>
            <a:r>
              <a:rPr lang="en-US" sz="2200" dirty="0">
                <a:latin typeface="Times New Roman" panose="02020603050405020304" pitchFamily="18" charset="0"/>
                <a:cs typeface="Times New Roman" panose="02020603050405020304" pitchFamily="18" charset="0"/>
              </a:rPr>
              <a:t>+ 21</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14   </a:t>
            </a:r>
            <a:r>
              <a:rPr lang="tr-TR" sz="2200" dirty="0">
                <a:latin typeface="Times New Roman" panose="02020603050405020304" pitchFamily="18" charset="0"/>
                <a:cs typeface="Times New Roman" panose="02020603050405020304" pitchFamily="18" charset="0"/>
              </a:rPr>
              <a:t>≤   544548</a:t>
            </a:r>
          </a:p>
          <a:p>
            <a:r>
              <a:rPr lang="tr-TR" sz="2200" dirty="0">
                <a:latin typeface="Times New Roman" panose="02020603050405020304" pitchFamily="18" charset="0"/>
                <a:cs typeface="Times New Roman" panose="02020603050405020304" pitchFamily="18" charset="0"/>
              </a:rPr>
              <a:t> </a:t>
            </a:r>
          </a:p>
          <a:p>
            <a:r>
              <a:rPr lang="tr-TR" sz="2200" b="1" u="sng" dirty="0">
                <a:latin typeface="Times New Roman" panose="02020603050405020304" pitchFamily="18" charset="0"/>
                <a:cs typeface="Times New Roman" panose="02020603050405020304" pitchFamily="18" charset="0"/>
              </a:rPr>
              <a:t>Pozitiflik Şartı</a:t>
            </a:r>
            <a:endParaRPr lang="tr-TR" sz="2200" dirty="0">
              <a:latin typeface="Times New Roman" panose="02020603050405020304" pitchFamily="18" charset="0"/>
              <a:cs typeface="Times New Roman" panose="02020603050405020304" pitchFamily="18" charset="0"/>
            </a:endParaRPr>
          </a:p>
          <a:p>
            <a:r>
              <a:rPr lang="tr-TR" sz="2200" b="1"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X</a:t>
            </a:r>
            <a:r>
              <a:rPr lang="en-US" sz="2200" baseline="-25000" dirty="0">
                <a:latin typeface="Times New Roman" panose="02020603050405020304" pitchFamily="18" charset="0"/>
                <a:cs typeface="Times New Roman" panose="02020603050405020304" pitchFamily="18" charset="0"/>
              </a:rPr>
              <a:t>2,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4,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7,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8,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9,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10,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11 ,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12,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13 ,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14  </a:t>
            </a:r>
            <a:r>
              <a:rPr lang="en-US" sz="2200" dirty="0">
                <a:latin typeface="Times New Roman" panose="02020603050405020304" pitchFamily="18" charset="0"/>
                <a:cs typeface="Times New Roman" panose="02020603050405020304" pitchFamily="18" charset="0"/>
              </a:rPr>
              <a:t>≥ 0</a:t>
            </a:r>
            <a:endParaRPr lang="tr-TR" sz="2200" dirty="0">
              <a:latin typeface="Times New Roman" panose="02020603050405020304" pitchFamily="18" charset="0"/>
              <a:cs typeface="Times New Roman" panose="02020603050405020304" pitchFamily="18" charset="0"/>
            </a:endParaRPr>
          </a:p>
        </p:txBody>
      </p:sp>
      <p:graphicFrame>
        <p:nvGraphicFramePr>
          <p:cNvPr id="8" name="Tablo 7"/>
          <p:cNvGraphicFramePr>
            <a:graphicFrameLocks noGrp="1"/>
          </p:cNvGraphicFramePr>
          <p:nvPr>
            <p:extLst>
              <p:ext uri="{D42A27DB-BD31-4B8C-83A1-F6EECF244321}">
                <p14:modId xmlns:p14="http://schemas.microsoft.com/office/powerpoint/2010/main" val="246095287"/>
              </p:ext>
            </p:extLst>
          </p:nvPr>
        </p:nvGraphicFramePr>
        <p:xfrm>
          <a:off x="1600974" y="29415814"/>
          <a:ext cx="3294793" cy="2932290"/>
        </p:xfrm>
        <a:graphic>
          <a:graphicData uri="http://schemas.openxmlformats.org/drawingml/2006/table">
            <a:tbl>
              <a:tblPr>
                <a:tableStyleId>{5C22544A-7EE6-4342-B048-85BDC9FD1C3A}</a:tableStyleId>
              </a:tblPr>
              <a:tblGrid>
                <a:gridCol w="1898148"/>
                <a:gridCol w="309584"/>
                <a:gridCol w="309584"/>
                <a:gridCol w="309584"/>
                <a:gridCol w="308846"/>
                <a:gridCol w="81274"/>
                <a:gridCol w="77773"/>
              </a:tblGrid>
              <a:tr h="178329">
                <a:tc gridSpan="6">
                  <a:txBody>
                    <a:bodyPr/>
                    <a:lstStyle/>
                    <a:p>
                      <a:pPr algn="ctr">
                        <a:lnSpc>
                          <a:spcPct val="105000"/>
                        </a:lnSpc>
                        <a:spcAft>
                          <a:spcPts val="0"/>
                        </a:spcAft>
                      </a:pPr>
                      <a:r>
                        <a:rPr lang="tr-TR" sz="800" kern="150" dirty="0">
                          <a:effectLst/>
                        </a:rPr>
                        <a:t>Tablo </a:t>
                      </a:r>
                      <a:r>
                        <a:rPr lang="tr-TR" sz="800" kern="150" dirty="0" smtClean="0">
                          <a:effectLst/>
                        </a:rPr>
                        <a:t>1. </a:t>
                      </a:r>
                      <a:r>
                        <a:rPr lang="tr-TR" sz="800" kern="150" dirty="0">
                          <a:effectLst/>
                        </a:rPr>
                        <a:t>Makinelerin Üretilen Ürünlere Dağılımı</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5000"/>
                        </a:lnSpc>
                        <a:spcAft>
                          <a:spcPts val="800"/>
                        </a:spcAft>
                      </a:pPr>
                      <a:r>
                        <a:rPr lang="tr-TR" sz="12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63302">
                <a:tc rowSpan="2">
                  <a:txBody>
                    <a:bodyPr/>
                    <a:lstStyle/>
                    <a:p>
                      <a:pPr algn="ctr">
                        <a:lnSpc>
                          <a:spcPct val="105000"/>
                        </a:lnSpc>
                        <a:spcAft>
                          <a:spcPts val="0"/>
                        </a:spcAft>
                      </a:pPr>
                      <a:r>
                        <a:rPr lang="tr-TR" sz="900" kern="150" dirty="0">
                          <a:effectLst/>
                        </a:rPr>
                        <a:t>PARÇA ADI</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6">
                  <a:txBody>
                    <a:bodyPr/>
                    <a:lstStyle/>
                    <a:p>
                      <a:pPr algn="ctr">
                        <a:lnSpc>
                          <a:spcPct val="105000"/>
                        </a:lnSpc>
                        <a:spcAft>
                          <a:spcPts val="0"/>
                        </a:spcAft>
                      </a:pPr>
                      <a:r>
                        <a:rPr lang="tr-TR" sz="900" kern="150" dirty="0">
                          <a:effectLst/>
                        </a:rPr>
                        <a:t>MAKİNALAR</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6658">
                <a:tc vMerge="1">
                  <a:txBody>
                    <a:bodyPr/>
                    <a:lstStyle/>
                    <a:p>
                      <a:endParaRPr lang="tr-TR"/>
                    </a:p>
                  </a:txBody>
                  <a:tcPr/>
                </a:tc>
                <a:tc>
                  <a:txBody>
                    <a:bodyPr/>
                    <a:lstStyle/>
                    <a:p>
                      <a:pPr algn="ctr">
                        <a:lnSpc>
                          <a:spcPct val="105000"/>
                        </a:lnSpc>
                        <a:spcAft>
                          <a:spcPts val="0"/>
                        </a:spcAft>
                      </a:pPr>
                      <a:r>
                        <a:rPr lang="tr-TR" sz="800" kern="150" dirty="0">
                          <a:effectLst/>
                        </a:rPr>
                        <a:t>TC1</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TC2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TC3</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TC4</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TC5</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dirty="0">
                          <a:effectLst/>
                        </a:rPr>
                        <a:t>ARA GÖVDE HAM (BAHÇE)</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3</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dirty="0">
                          <a:effectLst/>
                        </a:rPr>
                        <a:t>ÖN SPORT-2060 HAM</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dirty="0">
                          <a:effectLst/>
                        </a:rPr>
                        <a:t>FREN GÖVDESİ SAĞ</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1</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dirty="0">
                          <a:effectLst/>
                        </a:rPr>
                        <a:t>FREN GÖVDESİ SOL HAM</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YATAK FLANŞI SAĞ HAM</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4</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3</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63302">
                <a:tc>
                  <a:txBody>
                    <a:bodyPr/>
                    <a:lstStyle/>
                    <a:p>
                      <a:pPr algn="ctr">
                        <a:lnSpc>
                          <a:spcPct val="105000"/>
                        </a:lnSpc>
                        <a:spcAft>
                          <a:spcPts val="0"/>
                        </a:spcAft>
                      </a:pPr>
                      <a:r>
                        <a:rPr lang="tr-TR" sz="800" kern="150">
                          <a:effectLst/>
                        </a:rPr>
                        <a:t>YATAK FLANŞI SOL HAM</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1</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1</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MOTOR BİRLEŞTİRME PLAKASI</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BAŞAK VOLAN 2080 2090</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3</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ARKA AKS KOVANI</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1</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VOLANT HAM</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dirty="0">
                          <a:effectLst/>
                        </a:rPr>
                        <a:t>SİLİNDİR KAPAĞI HAM</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2</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ARA GÖVDE 3 SİLİNDİR</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1</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55526">
                <a:tc>
                  <a:txBody>
                    <a:bodyPr/>
                    <a:lstStyle/>
                    <a:p>
                      <a:pPr algn="ctr">
                        <a:lnSpc>
                          <a:spcPct val="105000"/>
                        </a:lnSpc>
                        <a:spcAft>
                          <a:spcPts val="0"/>
                        </a:spcAft>
                      </a:pPr>
                      <a:r>
                        <a:rPr lang="tr-TR" sz="800" kern="150">
                          <a:effectLst/>
                        </a:rPr>
                        <a:t>FLANŞ PLAKASI HAM</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2</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63302">
                <a:tc>
                  <a:txBody>
                    <a:bodyPr/>
                    <a:lstStyle/>
                    <a:p>
                      <a:pPr algn="ctr">
                        <a:lnSpc>
                          <a:spcPct val="105000"/>
                        </a:lnSpc>
                        <a:spcAft>
                          <a:spcPts val="0"/>
                        </a:spcAft>
                      </a:pPr>
                      <a:r>
                        <a:rPr lang="tr-TR" sz="800" kern="150">
                          <a:effectLst/>
                        </a:rPr>
                        <a:t>VOLANT MUHAFAZASI 2060</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 </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a:effectLst/>
                        </a:rPr>
                        <a:t>3</a:t>
                      </a:r>
                      <a:endParaRPr lang="tr-TR" sz="1200" kern="15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lnSpc>
                          <a:spcPct val="105000"/>
                        </a:lnSpc>
                        <a:spcAft>
                          <a:spcPts val="0"/>
                        </a:spcAft>
                      </a:pPr>
                      <a:r>
                        <a:rPr lang="tr-TR" sz="800" kern="150" dirty="0">
                          <a:effectLst/>
                        </a:rPr>
                        <a:t> </a:t>
                      </a:r>
                      <a:endParaRPr lang="tr-TR" sz="1200" kern="150" dirty="0">
                        <a:solidFill>
                          <a:srgbClr val="000000"/>
                        </a:solidFill>
                        <a:effectLst/>
                        <a:latin typeface="Times New Roman" panose="02020603050405020304" pitchFamily="18" charset="0"/>
                        <a:ea typeface="SimSun" panose="02010600030101010101" pitchFamily="2" charset="-122"/>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316949629"/>
              </p:ext>
            </p:extLst>
          </p:nvPr>
        </p:nvGraphicFramePr>
        <p:xfrm>
          <a:off x="277558" y="33606262"/>
          <a:ext cx="5685459" cy="2008895"/>
        </p:xfrm>
        <a:graphic>
          <a:graphicData uri="http://schemas.openxmlformats.org/drawingml/2006/table">
            <a:tbl>
              <a:tblPr>
                <a:tableStyleId>{5C22544A-7EE6-4342-B048-85BDC9FD1C3A}</a:tableStyleId>
              </a:tblPr>
              <a:tblGrid>
                <a:gridCol w="654442"/>
                <a:gridCol w="477197"/>
                <a:gridCol w="477197"/>
                <a:gridCol w="286318"/>
                <a:gridCol w="286318"/>
                <a:gridCol w="477197"/>
                <a:gridCol w="477197"/>
                <a:gridCol w="477197"/>
                <a:gridCol w="477197"/>
                <a:gridCol w="272683"/>
                <a:gridCol w="286318"/>
                <a:gridCol w="272683"/>
                <a:gridCol w="477197"/>
                <a:gridCol w="286318"/>
              </a:tblGrid>
              <a:tr h="178184">
                <a:tc gridSpan="14">
                  <a:txBody>
                    <a:bodyPr/>
                    <a:lstStyle/>
                    <a:p>
                      <a:pPr algn="ctr" fontAlgn="ctr"/>
                      <a:r>
                        <a:rPr lang="tr-TR" sz="800" u="none" strike="noStrike" dirty="0">
                          <a:effectLst/>
                        </a:rPr>
                        <a:t>Tablo </a:t>
                      </a:r>
                      <a:r>
                        <a:rPr lang="tr-TR" sz="800" u="none" strike="noStrike" dirty="0" smtClean="0">
                          <a:effectLst/>
                        </a:rPr>
                        <a:t>2. </a:t>
                      </a:r>
                      <a:r>
                        <a:rPr lang="tr-TR" sz="800" u="none" strike="noStrike" dirty="0">
                          <a:effectLst/>
                        </a:rPr>
                        <a:t>Nisan Ayı Üretimler(ADET/AY)</a:t>
                      </a:r>
                      <a:endParaRPr lang="tr-TR" sz="8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30318">
                <a:tc>
                  <a:txBody>
                    <a:bodyPr/>
                    <a:lstStyle/>
                    <a:p>
                      <a:pPr algn="ctr" fontAlgn="ctr"/>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ÖN SPORT  KOMP. (2060  </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BAŞAK 2080-2090 VOLAN</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YATAK FLANŞI SAĞ</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YATAK FLANŞI SOL     </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FREN GÖVDESİ SAĞ KOMPLE</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FREN GÖVDESİ SOL KOMPLE</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MOTOR BİRLEŞTİRME PLAKASI</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SİLİNDİR KAPAĞI   411.04.14</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ARA GÖVDE KOMP.</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dirty="0">
                          <a:effectLst/>
                        </a:rPr>
                        <a:t>VOLANT</a:t>
                      </a:r>
                      <a:endParaRPr lang="tr-TR" sz="1100" b="0" i="0" u="none" strike="noStrike" dirty="0">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a:effectLst/>
                        </a:rPr>
                        <a:t>ARA GÖVDE</a:t>
                      </a:r>
                      <a:endParaRPr lang="tr-TR" sz="1100" b="0" i="0" u="none" strike="noStrike">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a:effectLst/>
                        </a:rPr>
                        <a:t>VOLANT MUHAFAZASI 2060 SONALİKA</a:t>
                      </a:r>
                      <a:endParaRPr lang="tr-TR" sz="1100" b="0" i="0" u="none" strike="noStrike">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100" u="none" strike="noStrike">
                          <a:effectLst/>
                        </a:rPr>
                        <a:t>FLANŞ</a:t>
                      </a:r>
                      <a:endParaRPr lang="tr-TR" sz="1100" b="0" i="0" u="none" strike="noStrike">
                        <a:solidFill>
                          <a:srgbClr val="000000"/>
                        </a:solidFill>
                        <a:effectLst/>
                        <a:latin typeface="Calibri" panose="020F0502020204030204" pitchFamily="34" charset="0"/>
                      </a:endParaRP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69699">
                <a:tc>
                  <a:txBody>
                    <a:bodyPr/>
                    <a:lstStyle/>
                    <a:p>
                      <a:pPr algn="l" fontAlgn="ctr"/>
                      <a:r>
                        <a:rPr lang="tr-TR" sz="1100" u="none" strike="noStrike">
                          <a:effectLst/>
                        </a:rPr>
                        <a:t>AYLIK</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90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62</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196</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196</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196</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196</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35</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198</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41</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198</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58</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78</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120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46063">
                <a:tc>
                  <a:txBody>
                    <a:bodyPr/>
                    <a:lstStyle/>
                    <a:p>
                      <a:pPr algn="l" fontAlgn="ctr"/>
                      <a:r>
                        <a:rPr lang="tr-TR" sz="1100" u="none" strike="noStrike">
                          <a:effectLst/>
                        </a:rPr>
                        <a:t>HAFTALIK</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23</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16</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49</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49</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49</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49</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9</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50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10</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50</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15</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20</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30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69699">
                <a:tc>
                  <a:txBody>
                    <a:bodyPr/>
                    <a:lstStyle/>
                    <a:p>
                      <a:pPr algn="l" fontAlgn="ctr"/>
                      <a:r>
                        <a:rPr lang="tr-TR" sz="1100" u="none" strike="noStrike" dirty="0">
                          <a:effectLst/>
                        </a:rPr>
                        <a:t>GÜNLÜK</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5</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3</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2</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2</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a:effectLst/>
                        </a:rPr>
                        <a:t>10</a:t>
                      </a: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3</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4</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ctr"/>
                      <a:r>
                        <a:rPr lang="tr-TR" sz="1100" u="none" strike="noStrike" dirty="0">
                          <a:effectLst/>
                        </a:rPr>
                        <a:t>6</a:t>
                      </a: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2704108797"/>
              </p:ext>
            </p:extLst>
          </p:nvPr>
        </p:nvGraphicFramePr>
        <p:xfrm>
          <a:off x="7548972" y="9183219"/>
          <a:ext cx="3898900" cy="2000250"/>
        </p:xfrm>
        <a:graphic>
          <a:graphicData uri="http://schemas.openxmlformats.org/drawingml/2006/table">
            <a:tbl>
              <a:tblPr>
                <a:tableStyleId>{5C22544A-7EE6-4342-B048-85BDC9FD1C3A}</a:tableStyleId>
              </a:tblPr>
              <a:tblGrid>
                <a:gridCol w="751863"/>
                <a:gridCol w="1015173"/>
                <a:gridCol w="2131864"/>
              </a:tblGrid>
              <a:tr h="285750">
                <a:tc gridSpan="3">
                  <a:txBody>
                    <a:bodyPr/>
                    <a:lstStyle/>
                    <a:p>
                      <a:pPr algn="ctr" fontAlgn="ctr"/>
                      <a:r>
                        <a:rPr lang="tr-TR" sz="800" u="none" strike="noStrike" dirty="0">
                          <a:effectLst/>
                        </a:rPr>
                        <a:t>Tablo 4. BİR AYLIK FİİLİ ÇALIŞMA SÜRESİ</a:t>
                      </a:r>
                      <a:endParaRPr lang="tr-TR" sz="8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tr-TR"/>
                    </a:p>
                  </a:txBody>
                  <a:tcPr/>
                </a:tc>
                <a:tc hMerge="1">
                  <a:txBody>
                    <a:bodyPr/>
                    <a:lstStyle/>
                    <a:p>
                      <a:endParaRPr lang="tr-TR"/>
                    </a:p>
                  </a:txBody>
                  <a:tcPr/>
                </a:tc>
              </a:tr>
              <a:tr h="571500">
                <a:tc>
                  <a:txBody>
                    <a:bodyPr/>
                    <a:lstStyle/>
                    <a:p>
                      <a:pPr algn="ctr" fontAlgn="ctr"/>
                      <a:r>
                        <a:rPr lang="tr-TR" sz="1100" u="none" strike="noStrike" dirty="0">
                          <a:effectLst/>
                        </a:rPr>
                        <a:t>MAKİNA ADI</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MAKİNA SAYISI</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GÜNLÜK TEORİK ÇALIŞMA SAATİ (DAKİKA)</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0500">
                <a:tc>
                  <a:txBody>
                    <a:bodyPr/>
                    <a:lstStyle/>
                    <a:p>
                      <a:pPr algn="ctr" fontAlgn="ctr"/>
                      <a:r>
                        <a:rPr lang="tr-TR" sz="1100" u="none" strike="noStrike">
                          <a:effectLst/>
                        </a:rPr>
                        <a:t>TC1</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3</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2700</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0500">
                <a:tc>
                  <a:txBody>
                    <a:bodyPr/>
                    <a:lstStyle/>
                    <a:p>
                      <a:pPr algn="ctr" fontAlgn="ctr"/>
                      <a:r>
                        <a:rPr lang="tr-TR" sz="1100" u="none" strike="noStrike">
                          <a:effectLst/>
                        </a:rPr>
                        <a:t>TC2</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a:effectLst/>
                        </a:rPr>
                        <a:t>2</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1800</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0500">
                <a:tc>
                  <a:txBody>
                    <a:bodyPr/>
                    <a:lstStyle/>
                    <a:p>
                      <a:pPr algn="ctr" fontAlgn="ctr"/>
                      <a:r>
                        <a:rPr lang="tr-TR" sz="1100" u="none" strike="noStrike">
                          <a:effectLst/>
                        </a:rPr>
                        <a:t>TC3</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a:effectLst/>
                        </a:rPr>
                        <a:t>2</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1800</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0500">
                <a:tc>
                  <a:txBody>
                    <a:bodyPr/>
                    <a:lstStyle/>
                    <a:p>
                      <a:pPr algn="ctr" fontAlgn="ctr"/>
                      <a:r>
                        <a:rPr lang="tr-TR" sz="1100" u="none" strike="noStrike">
                          <a:effectLst/>
                        </a:rPr>
                        <a:t>TC4</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a:effectLst/>
                        </a:rPr>
                        <a:t>4</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3600</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0500">
                <a:tc>
                  <a:txBody>
                    <a:bodyPr/>
                    <a:lstStyle/>
                    <a:p>
                      <a:pPr algn="ctr" fontAlgn="ctr"/>
                      <a:r>
                        <a:rPr lang="tr-TR" sz="1100" u="none" strike="noStrike">
                          <a:effectLst/>
                        </a:rPr>
                        <a:t>TC5</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a:effectLst/>
                        </a:rPr>
                        <a:t>3</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2700</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0500">
                <a:tc>
                  <a:txBody>
                    <a:bodyPr/>
                    <a:lstStyle/>
                    <a:p>
                      <a:pPr algn="ctr" fontAlgn="ctr"/>
                      <a:r>
                        <a:rPr lang="tr-TR" sz="1100" u="none" strike="noStrike">
                          <a:effectLst/>
                        </a:rPr>
                        <a:t>TC6</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a:effectLst/>
                        </a:rPr>
                        <a:t>3</a:t>
                      </a:r>
                      <a:endParaRPr lang="tr-TR" sz="11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100" u="none" strike="noStrike" dirty="0">
                          <a:effectLst/>
                        </a:rPr>
                        <a:t>2700</a:t>
                      </a:r>
                      <a:endParaRPr lang="tr-T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60375148"/>
              </p:ext>
            </p:extLst>
          </p:nvPr>
        </p:nvGraphicFramePr>
        <p:xfrm>
          <a:off x="7217235" y="15126563"/>
          <a:ext cx="4602709" cy="3685513"/>
        </p:xfrm>
        <a:graphic>
          <a:graphicData uri="http://schemas.openxmlformats.org/drawingml/2006/table">
            <a:tbl>
              <a:tblPr>
                <a:tableStyleId>{5C22544A-7EE6-4342-B048-85BDC9FD1C3A}</a:tableStyleId>
              </a:tblPr>
              <a:tblGrid>
                <a:gridCol w="663453"/>
                <a:gridCol w="663453"/>
                <a:gridCol w="663453"/>
                <a:gridCol w="663453"/>
                <a:gridCol w="663453"/>
                <a:gridCol w="1285444"/>
              </a:tblGrid>
              <a:tr h="285324">
                <a:tc gridSpan="6">
                  <a:txBody>
                    <a:bodyPr/>
                    <a:lstStyle/>
                    <a:p>
                      <a:pPr algn="ctr" fontAlgn="ctr"/>
                      <a:r>
                        <a:rPr lang="en-US" sz="800" u="none" strike="noStrike" dirty="0" err="1">
                          <a:effectLst/>
                        </a:rPr>
                        <a:t>Tablo</a:t>
                      </a:r>
                      <a:r>
                        <a:rPr lang="en-US" sz="800" u="none" strike="noStrike" dirty="0">
                          <a:effectLst/>
                        </a:rPr>
                        <a:t> 5. MAKİNELERİN TEKNİK KATSAYISI</a:t>
                      </a:r>
                      <a:endParaRPr lang="tr-TR" sz="8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5220">
                <a:tc rowSpan="2">
                  <a:txBody>
                    <a:bodyPr/>
                    <a:lstStyle/>
                    <a:p>
                      <a:pPr algn="ctr" fontAlgn="ctr"/>
                      <a:r>
                        <a:rPr lang="en-US" sz="600" u="none" strike="noStrike">
                          <a:effectLst/>
                        </a:rPr>
                        <a:t>PARÇA ADI</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5">
                  <a:txBody>
                    <a:bodyPr/>
                    <a:lstStyle/>
                    <a:p>
                      <a:pPr algn="ctr" fontAlgn="ctr"/>
                      <a:r>
                        <a:rPr lang="en-US" sz="600" u="none" strike="noStrike">
                          <a:effectLst/>
                        </a:rPr>
                        <a:t>MAKİNALAR</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2210">
                <a:tc vMerge="1">
                  <a:txBody>
                    <a:bodyPr/>
                    <a:lstStyle/>
                    <a:p>
                      <a:endParaRPr lang="tr-TR"/>
                    </a:p>
                  </a:txBody>
                  <a:tcPr/>
                </a:tc>
                <a:tc>
                  <a:txBody>
                    <a:bodyPr/>
                    <a:lstStyle/>
                    <a:p>
                      <a:pPr algn="ctr" fontAlgn="ctr"/>
                      <a:r>
                        <a:rPr lang="en-US" sz="600" u="none" strike="noStrike">
                          <a:effectLst/>
                        </a:rPr>
                        <a:t>TC1</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TC2</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TC3</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TC4</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TC5</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dirty="0">
                          <a:effectLst/>
                        </a:rPr>
                        <a:t>ARA GÖVDE HAM (BAHÇE)</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47</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ÖN SPORT-2060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35</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FREN GÖVDESİ SAĞ</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12</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FREN GÖVDESİ SOL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 </a:t>
                      </a:r>
                      <a:endParaRPr lang="tr-TR" sz="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17</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YATAK FLANŞI SAĞ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9</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17</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12</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YATAK FLANŞI SOL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6</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8</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7</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0369">
                <a:tc>
                  <a:txBody>
                    <a:bodyPr/>
                    <a:lstStyle/>
                    <a:p>
                      <a:pPr algn="ctr" fontAlgn="ctr"/>
                      <a:r>
                        <a:rPr lang="en-US" sz="600" u="none" strike="noStrike">
                          <a:effectLst/>
                        </a:rPr>
                        <a:t>MOTOR BİRLEŞTİRME PLAKASI</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BAŞAK VOLAN 2080 2090</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21</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13</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ARKA AKS KOVANI</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25</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9</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42842">
                <a:tc>
                  <a:txBody>
                    <a:bodyPr/>
                    <a:lstStyle/>
                    <a:p>
                      <a:pPr algn="ctr" fontAlgn="ctr"/>
                      <a:r>
                        <a:rPr lang="en-US" sz="600" u="none" strike="noStrike">
                          <a:effectLst/>
                        </a:rPr>
                        <a:t>VOLANT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17</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4</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SİLİNDİR KAPAĞI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2</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13</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ARA GÖVDE 3 SİLİNDİR</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49</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16289">
                <a:tc>
                  <a:txBody>
                    <a:bodyPr/>
                    <a:lstStyle/>
                    <a:p>
                      <a:pPr algn="ctr" fontAlgn="ctr"/>
                      <a:r>
                        <a:rPr lang="en-US" sz="600" u="none" strike="noStrike">
                          <a:effectLst/>
                        </a:rPr>
                        <a:t>FLANŞ PLAKASI HAM</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14</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0369">
                <a:tc>
                  <a:txBody>
                    <a:bodyPr/>
                    <a:lstStyle/>
                    <a:p>
                      <a:pPr algn="ctr" fontAlgn="ctr"/>
                      <a:r>
                        <a:rPr lang="en-US" sz="600" u="none" strike="noStrike">
                          <a:effectLst/>
                        </a:rPr>
                        <a:t>VOLANT MUHAFAZASI 2060</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33</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 </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 </a:t>
                      </a:r>
                      <a:endParaRPr lang="tr-TR" sz="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2597133408"/>
              </p:ext>
            </p:extLst>
          </p:nvPr>
        </p:nvGraphicFramePr>
        <p:xfrm>
          <a:off x="7098047" y="21822415"/>
          <a:ext cx="1754548" cy="2207192"/>
        </p:xfrm>
        <a:graphic>
          <a:graphicData uri="http://schemas.openxmlformats.org/drawingml/2006/table">
            <a:tbl>
              <a:tblPr>
                <a:tableStyleId>{5C22544A-7EE6-4342-B048-85BDC9FD1C3A}</a:tableStyleId>
              </a:tblPr>
              <a:tblGrid>
                <a:gridCol w="877274"/>
                <a:gridCol w="877274"/>
              </a:tblGrid>
              <a:tr h="187219">
                <a:tc gridSpan="2">
                  <a:txBody>
                    <a:bodyPr/>
                    <a:lstStyle/>
                    <a:p>
                      <a:pPr algn="ctr" fontAlgn="ctr"/>
                      <a:r>
                        <a:rPr lang="en-US" sz="600" u="none" strike="noStrike" dirty="0" err="1">
                          <a:effectLst/>
                        </a:rPr>
                        <a:t>Tablo</a:t>
                      </a:r>
                      <a:r>
                        <a:rPr lang="en-US" sz="600" u="none" strike="noStrike" dirty="0">
                          <a:effectLst/>
                        </a:rPr>
                        <a:t> 6. İŞGÜCÜ TEKNİK KATSAYILARI</a:t>
                      </a:r>
                      <a:endParaRPr lang="tr-TR" sz="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187219">
                <a:tc>
                  <a:txBody>
                    <a:bodyPr/>
                    <a:lstStyle/>
                    <a:p>
                      <a:pPr algn="ctr" fontAlgn="ctr"/>
                      <a:r>
                        <a:rPr lang="en-US" sz="600" u="none" strike="noStrike" dirty="0" err="1">
                          <a:effectLst/>
                        </a:rPr>
                        <a:t>Ürün</a:t>
                      </a:r>
                      <a:endParaRPr lang="tr-TR" sz="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Makine Saati/Ürün</a:t>
                      </a:r>
                      <a:endParaRPr lang="tr-TR" sz="6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dirty="0">
                          <a:effectLst/>
                        </a:rPr>
                        <a:t>x1</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47</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dirty="0">
                          <a:effectLst/>
                        </a:rPr>
                        <a:t>x2</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35</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dirty="0">
                          <a:effectLst/>
                        </a:rPr>
                        <a:t>x3</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28</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x4</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35</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x5</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38</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x6</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21</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x7</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23</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x8</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x9</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39</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x10</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27</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x11</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22</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x12</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49</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x13</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30911">
                <a:tc>
                  <a:txBody>
                    <a:bodyPr/>
                    <a:lstStyle/>
                    <a:p>
                      <a:pPr algn="ctr" fontAlgn="ctr"/>
                      <a:r>
                        <a:rPr lang="en-US" sz="600" u="none" strike="noStrike">
                          <a:effectLst/>
                        </a:rPr>
                        <a:t>x14</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33</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2739444518"/>
              </p:ext>
            </p:extLst>
          </p:nvPr>
        </p:nvGraphicFramePr>
        <p:xfrm>
          <a:off x="9861939" y="21822410"/>
          <a:ext cx="1632512" cy="2207197"/>
        </p:xfrm>
        <a:graphic>
          <a:graphicData uri="http://schemas.openxmlformats.org/drawingml/2006/table">
            <a:tbl>
              <a:tblPr>
                <a:tableStyleId>{5C22544A-7EE6-4342-B048-85BDC9FD1C3A}</a:tableStyleId>
              </a:tblPr>
              <a:tblGrid>
                <a:gridCol w="658493"/>
                <a:gridCol w="974019"/>
              </a:tblGrid>
              <a:tr h="193820">
                <a:tc gridSpan="2">
                  <a:txBody>
                    <a:bodyPr/>
                    <a:lstStyle/>
                    <a:p>
                      <a:pPr algn="ctr" fontAlgn="ctr"/>
                      <a:r>
                        <a:rPr lang="en-US" sz="600" u="none" strike="noStrike" dirty="0" err="1">
                          <a:effectLst/>
                        </a:rPr>
                        <a:t>Tablo</a:t>
                      </a:r>
                      <a:r>
                        <a:rPr lang="en-US" sz="600" u="none" strike="noStrike" dirty="0">
                          <a:effectLst/>
                        </a:rPr>
                        <a:t> 7. HAMMADDE TEKNİK KATSAYILARI</a:t>
                      </a:r>
                      <a:endParaRPr lang="tr-TR" sz="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204395">
                <a:tc>
                  <a:txBody>
                    <a:bodyPr/>
                    <a:lstStyle/>
                    <a:p>
                      <a:pPr algn="ctr" fontAlgn="ctr"/>
                      <a:r>
                        <a:rPr lang="en-US" sz="600" u="none" strike="noStrike" dirty="0">
                          <a:effectLst/>
                        </a:rPr>
                        <a:t>ÜRÜN</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BİRİM BAŞINA KULLANILAN HAMMADDE MİKTARI(KG)</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X1</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123</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X2</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38</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X3</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30</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X4</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30</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X5</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14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X6</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14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X7</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7</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X8</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X9</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17</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X10</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X11</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8</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X12</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62</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X13</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15</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29213">
                <a:tc>
                  <a:txBody>
                    <a:bodyPr/>
                    <a:lstStyle/>
                    <a:p>
                      <a:pPr algn="ctr" fontAlgn="ctr"/>
                      <a:r>
                        <a:rPr lang="en-US" sz="600" u="none" strike="noStrike">
                          <a:effectLst/>
                        </a:rPr>
                        <a:t>X14</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21</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15" name="Metin kutusu 14"/>
          <p:cNvSpPr txBox="1"/>
          <p:nvPr/>
        </p:nvSpPr>
        <p:spPr>
          <a:xfrm>
            <a:off x="6278704" y="24081894"/>
            <a:ext cx="6349327" cy="2092638"/>
          </a:xfrm>
          <a:prstGeom prst="rect">
            <a:avLst/>
          </a:prstGeom>
          <a:noFill/>
        </p:spPr>
        <p:txBody>
          <a:bodyPr wrap="square" lIns="324000" tIns="180000" rIns="324000" bIns="180000" rtlCol="0">
            <a:spAutoFit/>
          </a:bodyPr>
          <a:lstStyle/>
          <a:p>
            <a:pPr algn="just"/>
            <a:r>
              <a:rPr lang="tr-TR" sz="2200" dirty="0">
                <a:latin typeface="Times New Roman" panose="02020603050405020304" pitchFamily="18" charset="0"/>
                <a:cs typeface="Times New Roman" panose="02020603050405020304" pitchFamily="18" charset="0"/>
              </a:rPr>
              <a:t>Nisan ayı içerisinde üretilen ürünlerden birim başına elde edilen karlar işletmeden temin edilmiştir. Bu karlar amaç fonksiyonunun teknik katsayıları olarak Tablo </a:t>
            </a:r>
            <a:r>
              <a:rPr lang="tr-TR" sz="2200" dirty="0" smtClean="0">
                <a:latin typeface="Times New Roman" panose="02020603050405020304" pitchFamily="18" charset="0"/>
                <a:cs typeface="Times New Roman" panose="02020603050405020304" pitchFamily="18" charset="0"/>
              </a:rPr>
              <a:t>8 </a:t>
            </a:r>
            <a:r>
              <a:rPr lang="tr-TR" sz="2200" dirty="0">
                <a:latin typeface="Times New Roman" panose="02020603050405020304" pitchFamily="18" charset="0"/>
                <a:cs typeface="Times New Roman" panose="02020603050405020304" pitchFamily="18" charset="0"/>
              </a:rPr>
              <a:t>. de gösterilmiştir.</a:t>
            </a:r>
          </a:p>
          <a:p>
            <a:endParaRPr lang="tr-TR" sz="2200" dirty="0"/>
          </a:p>
        </p:txBody>
      </p:sp>
      <p:graphicFrame>
        <p:nvGraphicFramePr>
          <p:cNvPr id="16" name="Tablo 15"/>
          <p:cNvGraphicFramePr>
            <a:graphicFrameLocks noGrp="1"/>
          </p:cNvGraphicFramePr>
          <p:nvPr>
            <p:extLst>
              <p:ext uri="{D42A27DB-BD31-4B8C-83A1-F6EECF244321}">
                <p14:modId xmlns:p14="http://schemas.microsoft.com/office/powerpoint/2010/main" val="3587431521"/>
              </p:ext>
            </p:extLst>
          </p:nvPr>
        </p:nvGraphicFramePr>
        <p:xfrm>
          <a:off x="7974019" y="25731447"/>
          <a:ext cx="2433256" cy="1700739"/>
        </p:xfrm>
        <a:graphic>
          <a:graphicData uri="http://schemas.openxmlformats.org/drawingml/2006/table">
            <a:tbl>
              <a:tblPr>
                <a:tableStyleId>{5C22544A-7EE6-4342-B048-85BDC9FD1C3A}</a:tableStyleId>
              </a:tblPr>
              <a:tblGrid>
                <a:gridCol w="1216628"/>
                <a:gridCol w="1216628"/>
              </a:tblGrid>
              <a:tr h="186264">
                <a:tc gridSpan="2">
                  <a:txBody>
                    <a:bodyPr/>
                    <a:lstStyle/>
                    <a:p>
                      <a:pPr algn="ctr" fontAlgn="ctr"/>
                      <a:r>
                        <a:rPr lang="en-US" sz="600" u="none" strike="noStrike" dirty="0" err="1">
                          <a:effectLst/>
                        </a:rPr>
                        <a:t>Tablo</a:t>
                      </a:r>
                      <a:r>
                        <a:rPr lang="en-US" sz="600" u="none" strike="noStrike" dirty="0">
                          <a:effectLst/>
                        </a:rPr>
                        <a:t> </a:t>
                      </a:r>
                      <a:r>
                        <a:rPr lang="tr-TR" sz="600" u="none" strike="noStrike" dirty="0" smtClean="0">
                          <a:effectLst/>
                        </a:rPr>
                        <a:t>8</a:t>
                      </a:r>
                      <a:r>
                        <a:rPr lang="en-US" sz="600" u="none" strike="noStrike" dirty="0" smtClean="0">
                          <a:effectLst/>
                        </a:rPr>
                        <a:t>.ÜRÜNLERDEN </a:t>
                      </a:r>
                      <a:r>
                        <a:rPr lang="en-US" sz="600" u="none" strike="noStrike" dirty="0">
                          <a:effectLst/>
                        </a:rPr>
                        <a:t>SAĞLANAN BİRİM KARLAR</a:t>
                      </a:r>
                      <a:endParaRPr lang="tr-TR" sz="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r>
              <a:tr h="82784">
                <a:tc>
                  <a:txBody>
                    <a:bodyPr/>
                    <a:lstStyle/>
                    <a:p>
                      <a:pPr algn="ctr" fontAlgn="ctr"/>
                      <a:r>
                        <a:rPr lang="en-US" sz="600" u="none" strike="noStrike" dirty="0">
                          <a:effectLst/>
                        </a:rPr>
                        <a:t>ÜRÜN</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a:effectLst/>
                        </a:rPr>
                        <a:t>KAR (TL/1 ADET)</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X1</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50</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X2</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40</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X3</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47</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X5</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23</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44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X7</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X8</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67</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dirty="0">
                          <a:effectLst/>
                        </a:rPr>
                        <a:t>X9</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36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a:effectLst/>
                        </a:rPr>
                        <a:t>X10</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75</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a:effectLst/>
                        </a:rPr>
                        <a:t>X11</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24</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a:effectLst/>
                        </a:rPr>
                        <a:t>X12</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41</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a:effectLst/>
                        </a:rPr>
                        <a:t>X13</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16</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2784">
                <a:tc>
                  <a:txBody>
                    <a:bodyPr/>
                    <a:lstStyle/>
                    <a:p>
                      <a:pPr algn="ctr" fontAlgn="ctr"/>
                      <a:r>
                        <a:rPr lang="en-US" sz="600" u="none" strike="noStrike">
                          <a:effectLst/>
                        </a:rPr>
                        <a:t>X14</a:t>
                      </a:r>
                      <a:endParaRPr lang="tr-TR" sz="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600" u="none" strike="noStrike" dirty="0">
                          <a:effectLst/>
                        </a:rPr>
                        <a:t>20</a:t>
                      </a:r>
                      <a:endParaRPr lang="tr-TR" sz="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2347296976"/>
              </p:ext>
            </p:extLst>
          </p:nvPr>
        </p:nvGraphicFramePr>
        <p:xfrm>
          <a:off x="13548519" y="12455447"/>
          <a:ext cx="4200484" cy="3447464"/>
        </p:xfrm>
        <a:graphic>
          <a:graphicData uri="http://schemas.openxmlformats.org/drawingml/2006/table">
            <a:tbl>
              <a:tblPr/>
              <a:tblGrid>
                <a:gridCol w="1050121"/>
                <a:gridCol w="1050121"/>
                <a:gridCol w="1050121"/>
                <a:gridCol w="1050121"/>
              </a:tblGrid>
              <a:tr h="40204">
                <a:tc gridSpan="4">
                  <a:txBody>
                    <a:bodyPr/>
                    <a:lstStyle/>
                    <a:p>
                      <a:pPr algn="ctr" fontAlgn="b"/>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Tablo</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9 . BİR AYLIK KULLANILAN HAMMADDE MİKTARI</a:t>
                      </a:r>
                    </a:p>
                  </a:txBody>
                  <a:tcPr marL="9525" marR="9525" marT="9525" marB="0" anchor="b">
                    <a:lnL>
                      <a:noFill/>
                    </a:lnL>
                    <a:lnR>
                      <a:noFill/>
                    </a:lnR>
                    <a:lnT>
                      <a:noFill/>
                    </a:lnT>
                    <a:lnB w="12700" cap="flat" cmpd="sng" algn="ctr">
                      <a:solidFill>
                        <a:srgbClr val="00000A"/>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83494">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ÜRÜN</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BİRİM BAŞINA KULLANILAN HAMMADDE MİKTARI(KG)</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 AYLIK ÜRETİLEN MİKTAR(ADET)</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 AYLIK KULLANILAN TOPLAM HAMMADDE MİKTARI</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X1</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123</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492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60516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1080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41040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X3</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2352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70560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X4</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2352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70560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X5</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2352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32928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2352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32928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X7</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420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2940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744</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26784</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X9</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1020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17340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X10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2376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85536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X11</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2376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19008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X12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62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696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43152</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X13</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1440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21600</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43449">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X14</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936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19656</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247064">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GENEL TOPLAM</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544548</a:t>
                      </a:r>
                    </a:p>
                  </a:txBody>
                  <a:tcPr marL="9525" marR="9525" marT="9525"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bl>
          </a:graphicData>
        </a:graphic>
      </p:graphicFrame>
      <p:sp>
        <p:nvSpPr>
          <p:cNvPr id="23" name="Metin kutusu 22"/>
          <p:cNvSpPr txBox="1"/>
          <p:nvPr/>
        </p:nvSpPr>
        <p:spPr>
          <a:xfrm>
            <a:off x="12629041" y="19133734"/>
            <a:ext cx="6284995" cy="4426166"/>
          </a:xfrm>
          <a:prstGeom prst="rect">
            <a:avLst/>
          </a:prstGeom>
          <a:noFill/>
        </p:spPr>
        <p:txBody>
          <a:bodyPr wrap="square" lIns="252000" tIns="180000" rIns="252000" bIns="180000" rtlCol="0">
            <a:spAutoFit/>
          </a:bodyPr>
          <a:lstStyle/>
          <a:p>
            <a:pPr algn="ctr"/>
            <a:r>
              <a:rPr lang="tr-TR" sz="2200" b="1" dirty="0" smtClean="0">
                <a:latin typeface="Times New Roman" panose="02020603050405020304" pitchFamily="18" charset="0"/>
                <a:cs typeface="Times New Roman" panose="02020603050405020304" pitchFamily="18" charset="0"/>
              </a:rPr>
              <a:t>3.UYGULANMASI</a:t>
            </a:r>
          </a:p>
          <a:p>
            <a:pPr algn="just"/>
            <a:r>
              <a:rPr lang="tr-TR" sz="2200" dirty="0">
                <a:latin typeface="Times New Roman" panose="02020603050405020304" pitchFamily="18" charset="0"/>
                <a:cs typeface="Times New Roman" panose="02020603050405020304" pitchFamily="18" charset="0"/>
              </a:rPr>
              <a:t>Mayıs ayı gerçek veriler ve kısıtlar programa girilmiştir. Veri giriş ekranı aşağıdaki görülmektedir: </a:t>
            </a:r>
            <a:endParaRPr lang="tr-TR" sz="2200" dirty="0" smtClean="0">
              <a:latin typeface="Times New Roman" panose="02020603050405020304" pitchFamily="18" charset="0"/>
              <a:cs typeface="Times New Roman" panose="02020603050405020304" pitchFamily="18" charset="0"/>
            </a:endParaRPr>
          </a:p>
          <a:p>
            <a:pPr algn="just"/>
            <a:endParaRPr lang="tr-TR" sz="2200" b="1" dirty="0">
              <a:latin typeface="Times New Roman" panose="02020603050405020304" pitchFamily="18" charset="0"/>
              <a:cs typeface="Times New Roman" panose="02020603050405020304" pitchFamily="18" charset="0"/>
            </a:endParaRPr>
          </a:p>
          <a:p>
            <a:pPr algn="just"/>
            <a:endParaRPr lang="tr-TR" sz="2200" b="1" dirty="0" smtClean="0">
              <a:latin typeface="Times New Roman" panose="02020603050405020304" pitchFamily="18" charset="0"/>
              <a:cs typeface="Times New Roman" panose="02020603050405020304" pitchFamily="18" charset="0"/>
            </a:endParaRPr>
          </a:p>
          <a:p>
            <a:pPr algn="just"/>
            <a:endParaRPr lang="tr-TR" sz="2200" b="1" dirty="0">
              <a:latin typeface="Times New Roman" panose="02020603050405020304" pitchFamily="18" charset="0"/>
              <a:cs typeface="Times New Roman" panose="02020603050405020304" pitchFamily="18" charset="0"/>
            </a:endParaRPr>
          </a:p>
          <a:p>
            <a:pPr algn="just"/>
            <a:endParaRPr lang="tr-TR" sz="2200" b="1" dirty="0" smtClean="0">
              <a:latin typeface="Times New Roman" panose="02020603050405020304" pitchFamily="18" charset="0"/>
              <a:cs typeface="Times New Roman" panose="02020603050405020304" pitchFamily="18" charset="0"/>
            </a:endParaRPr>
          </a:p>
          <a:p>
            <a:pPr algn="just"/>
            <a:endParaRPr lang="tr-TR" sz="2200" b="1" dirty="0">
              <a:latin typeface="Times New Roman" panose="02020603050405020304" pitchFamily="18" charset="0"/>
              <a:cs typeface="Times New Roman" panose="02020603050405020304" pitchFamily="18" charset="0"/>
            </a:endParaRPr>
          </a:p>
          <a:p>
            <a:pPr algn="just"/>
            <a:endParaRPr lang="tr-TR" sz="2200" b="1" dirty="0" smtClean="0">
              <a:latin typeface="Times New Roman" panose="02020603050405020304" pitchFamily="18" charset="0"/>
              <a:cs typeface="Times New Roman" panose="02020603050405020304" pitchFamily="18" charset="0"/>
            </a:endParaRPr>
          </a:p>
          <a:p>
            <a:pPr algn="just"/>
            <a:endParaRPr lang="tr-TR" sz="2200" b="1" dirty="0">
              <a:latin typeface="Times New Roman" panose="02020603050405020304" pitchFamily="18" charset="0"/>
              <a:cs typeface="Times New Roman" panose="02020603050405020304" pitchFamily="18" charset="0"/>
            </a:endParaRPr>
          </a:p>
          <a:p>
            <a:pPr algn="just"/>
            <a:endParaRPr lang="tr-TR" sz="2200" b="1" dirty="0">
              <a:latin typeface="Times New Roman" panose="02020603050405020304" pitchFamily="18" charset="0"/>
              <a:cs typeface="Times New Roman" panose="02020603050405020304" pitchFamily="18" charset="0"/>
            </a:endParaRPr>
          </a:p>
        </p:txBody>
      </p:sp>
      <p:sp>
        <p:nvSpPr>
          <p:cNvPr id="25" name="Metin kutusu 24"/>
          <p:cNvSpPr txBox="1"/>
          <p:nvPr/>
        </p:nvSpPr>
        <p:spPr>
          <a:xfrm>
            <a:off x="12895030" y="23390583"/>
            <a:ext cx="5705229" cy="2462213"/>
          </a:xfrm>
          <a:prstGeom prst="rect">
            <a:avLst/>
          </a:prstGeom>
          <a:noFill/>
        </p:spPr>
        <p:txBody>
          <a:bodyPr wrap="square" rtlCol="0">
            <a:spAutoFit/>
          </a:bodyPr>
          <a:lstStyle/>
          <a:p>
            <a:r>
              <a:rPr lang="tr-TR" sz="2200" dirty="0" smtClean="0">
                <a:latin typeface="Times New Roman" panose="02020603050405020304" pitchFamily="18" charset="0"/>
                <a:cs typeface="Times New Roman" panose="02020603050405020304" pitchFamily="18" charset="0"/>
              </a:rPr>
              <a:t>[2]1 Aylık Gerçek Kapasite Planlaması Veri Giriş Ekranı</a:t>
            </a:r>
          </a:p>
          <a:p>
            <a:endParaRPr lang="tr-TR" sz="2200" dirty="0" smtClean="0">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Veriler girildikten sonra </a:t>
            </a:r>
            <a:r>
              <a:rPr lang="tr-TR" sz="2200" dirty="0" err="1">
                <a:latin typeface="Times New Roman" panose="02020603050405020304" pitchFamily="18" charset="0"/>
                <a:cs typeface="Times New Roman" panose="02020603050405020304" pitchFamily="18" charset="0"/>
              </a:rPr>
              <a:t>Solve</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and</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Analyze</a:t>
            </a:r>
            <a:r>
              <a:rPr lang="tr-TR" sz="2200" dirty="0">
                <a:latin typeface="Times New Roman" panose="02020603050405020304" pitchFamily="18" charset="0"/>
                <a:cs typeface="Times New Roman" panose="02020603050405020304" pitchFamily="18" charset="0"/>
              </a:rPr>
              <a:t> (çöz ve analiz et) menüsünden </a:t>
            </a:r>
            <a:r>
              <a:rPr lang="tr-TR" sz="2200" dirty="0" err="1">
                <a:latin typeface="Times New Roman" panose="02020603050405020304" pitchFamily="18" charset="0"/>
                <a:cs typeface="Times New Roman" panose="02020603050405020304" pitchFamily="18" charset="0"/>
              </a:rPr>
              <a:t>Solve</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the</a:t>
            </a:r>
            <a:r>
              <a:rPr lang="tr-TR" sz="2200" dirty="0">
                <a:latin typeface="Times New Roman" panose="02020603050405020304" pitchFamily="18" charset="0"/>
                <a:cs typeface="Times New Roman" panose="02020603050405020304" pitchFamily="18" charset="0"/>
              </a:rPr>
              <a:t> Problem (problemi çöz) seçeneği seçilir</a:t>
            </a:r>
            <a:r>
              <a:rPr lang="tr-TR" sz="2200" dirty="0" smtClean="0">
                <a:latin typeface="Times New Roman" panose="02020603050405020304" pitchFamily="18" charset="0"/>
                <a:cs typeface="Times New Roman" panose="02020603050405020304" pitchFamily="18" charset="0"/>
              </a:rPr>
              <a:t>. Aşağıdaki ekrana </a:t>
            </a:r>
            <a:r>
              <a:rPr lang="tr-TR" sz="2200" dirty="0">
                <a:latin typeface="Times New Roman" panose="02020603050405020304" pitchFamily="18" charset="0"/>
                <a:cs typeface="Times New Roman" panose="02020603050405020304" pitchFamily="18" charset="0"/>
              </a:rPr>
              <a:t>ulaşılır. </a:t>
            </a:r>
          </a:p>
        </p:txBody>
      </p:sp>
      <p:pic>
        <p:nvPicPr>
          <p:cNvPr id="26" name="Resim 25"/>
          <p:cNvPicPr>
            <a:picLocks noChangeAspect="1"/>
          </p:cNvPicPr>
          <p:nvPr/>
        </p:nvPicPr>
        <p:blipFill>
          <a:blip r:embed="rId4"/>
          <a:stretch>
            <a:fillRect/>
          </a:stretch>
        </p:blipFill>
        <p:spPr>
          <a:xfrm>
            <a:off x="13319429" y="25852796"/>
            <a:ext cx="4976396" cy="3648805"/>
          </a:xfrm>
          <a:prstGeom prst="rect">
            <a:avLst/>
          </a:prstGeom>
        </p:spPr>
      </p:pic>
      <p:sp>
        <p:nvSpPr>
          <p:cNvPr id="27" name="Metin kutusu 26"/>
          <p:cNvSpPr txBox="1"/>
          <p:nvPr/>
        </p:nvSpPr>
        <p:spPr>
          <a:xfrm>
            <a:off x="12871219" y="30492539"/>
            <a:ext cx="5826428" cy="2846933"/>
          </a:xfrm>
          <a:prstGeom prst="rect">
            <a:avLst/>
          </a:prstGeom>
          <a:noFill/>
        </p:spPr>
        <p:txBody>
          <a:bodyPr wrap="square" rtlCol="0">
            <a:spAutoFit/>
          </a:bodyPr>
          <a:lstStyle/>
          <a:p>
            <a:pPr algn="just"/>
            <a:r>
              <a:rPr lang="en-US" sz="2200" dirty="0" err="1">
                <a:latin typeface="Times New Roman" panose="02020603050405020304" pitchFamily="18" charset="0"/>
                <a:cs typeface="Times New Roman" panose="02020603050405020304" pitchFamily="18" charset="0"/>
              </a:rPr>
              <a:t>Şekil</a:t>
            </a:r>
            <a:r>
              <a:rPr lang="en-US"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3.</a:t>
            </a:r>
            <a:r>
              <a:rPr lang="en-US" sz="2200" dirty="0" smtClean="0">
                <a:latin typeface="Times New Roman" panose="02020603050405020304" pitchFamily="18" charset="0"/>
                <a:cs typeface="Times New Roman" panose="02020603050405020304" pitchFamily="18" charset="0"/>
              </a:rPr>
              <a:t> d</a:t>
            </a:r>
            <a:r>
              <a:rPr lang="tr-TR" sz="2200" dirty="0" smtClean="0">
                <a:latin typeface="Times New Roman" panose="02020603050405020304" pitchFamily="18" charset="0"/>
                <a:cs typeface="Times New Roman" panose="02020603050405020304" pitchFamily="18" charset="0"/>
              </a:rPr>
              <a:t>e</a:t>
            </a:r>
            <a:r>
              <a:rPr lang="en-US" sz="2200" dirty="0" err="1" smtClean="0">
                <a:latin typeface="Times New Roman" panose="02020603050405020304" pitchFamily="18" charset="0"/>
                <a:cs typeface="Times New Roman" panose="02020603050405020304" pitchFamily="18" charset="0"/>
              </a:rPr>
              <a:t>ki</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çözüm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değerleri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arasından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yüksek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olan</a:t>
            </a:r>
            <a:r>
              <a:rPr lang="en-US" sz="2200" dirty="0">
                <a:latin typeface="Times New Roman" panose="02020603050405020304" pitchFamily="18" charset="0"/>
                <a:cs typeface="Times New Roman" panose="02020603050405020304" pitchFamily="18" charset="0"/>
              </a:rPr>
              <a:t> 277200,00 TL ye 6300 </a:t>
            </a:r>
            <a:r>
              <a:rPr lang="en-US" sz="2200" dirty="0" err="1">
                <a:latin typeface="Times New Roman" panose="02020603050405020304" pitchFamily="18" charset="0"/>
                <a:cs typeface="Times New Roman" panose="02020603050405020304" pitchFamily="18" charset="0"/>
              </a:rPr>
              <a:t>adet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Yatak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Flanşı</a:t>
            </a:r>
            <a:r>
              <a:rPr lang="en-US" sz="2200" dirty="0">
                <a:latin typeface="Times New Roman" panose="02020603050405020304" pitchFamily="18" charset="0"/>
                <a:cs typeface="Times New Roman" panose="02020603050405020304" pitchFamily="18" charset="0"/>
              </a:rPr>
              <a:t> Sol  </a:t>
            </a:r>
            <a:r>
              <a:rPr lang="en-US" sz="2200" dirty="0" err="1">
                <a:latin typeface="Times New Roman" panose="02020603050405020304" pitchFamily="18" charset="0"/>
                <a:cs typeface="Times New Roman" panose="02020603050405020304" pitchFamily="18" charset="0"/>
              </a:rPr>
              <a:t>üreterek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ulaşabileceğini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göstermektedir</a:t>
            </a:r>
            <a:r>
              <a:rPr lang="en-US" sz="2200" dirty="0">
                <a:latin typeface="Times New Roman" panose="02020603050405020304" pitchFamily="18" charset="0"/>
                <a:cs typeface="Times New Roman" panose="02020603050405020304" pitchFamily="18" charset="0"/>
              </a:rPr>
              <a:t>. Bu </a:t>
            </a:r>
            <a:r>
              <a:rPr lang="en-US" sz="2200" dirty="0" err="1">
                <a:latin typeface="Times New Roman" panose="02020603050405020304" pitchFamily="18" charset="0"/>
                <a:cs typeface="Times New Roman" panose="02020603050405020304" pitchFamily="18" charset="0"/>
              </a:rPr>
              <a:t>karar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değişkeni</a:t>
            </a:r>
            <a:r>
              <a:rPr lang="en-US" sz="2200" dirty="0">
                <a:latin typeface="Times New Roman" panose="02020603050405020304" pitchFamily="18" charset="0"/>
                <a:cs typeface="Times New Roman" panose="02020603050405020304" pitchFamily="18" charset="0"/>
              </a:rPr>
              <a:t> 28,21 </a:t>
            </a:r>
            <a:r>
              <a:rPr lang="en-US" sz="2200" dirty="0" err="1">
                <a:latin typeface="Times New Roman" panose="02020603050405020304" pitchFamily="18" charset="0"/>
                <a:cs typeface="Times New Roman" panose="02020603050405020304" pitchFamily="18" charset="0"/>
              </a:rPr>
              <a:t>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sonsuz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arasında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kaldığı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sürece</a:t>
            </a:r>
            <a:r>
              <a:rPr lang="en-US" sz="2200" dirty="0">
                <a:latin typeface="Times New Roman" panose="02020603050405020304" pitchFamily="18" charset="0"/>
                <a:cs typeface="Times New Roman" panose="02020603050405020304" pitchFamily="18" charset="0"/>
              </a:rPr>
              <a:t> 6300,00 </a:t>
            </a:r>
            <a:r>
              <a:rPr lang="en-US" sz="2200" dirty="0" err="1">
                <a:latin typeface="Times New Roman" panose="02020603050405020304" pitchFamily="18" charset="0"/>
                <a:cs typeface="Times New Roman" panose="02020603050405020304" pitchFamily="18" charset="0"/>
              </a:rPr>
              <a:t>adet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Yatak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Flanşı</a:t>
            </a:r>
            <a:r>
              <a:rPr lang="en-US" sz="2200" dirty="0">
                <a:latin typeface="Times New Roman" panose="02020603050405020304" pitchFamily="18" charset="0"/>
                <a:cs typeface="Times New Roman" panose="02020603050405020304" pitchFamily="18" charset="0"/>
              </a:rPr>
              <a:t> Sol  </a:t>
            </a:r>
            <a:r>
              <a:rPr lang="en-US" sz="2200" dirty="0" err="1">
                <a:latin typeface="Times New Roman" panose="02020603050405020304" pitchFamily="18" charset="0"/>
                <a:cs typeface="Times New Roman" panose="02020603050405020304" pitchFamily="18" charset="0"/>
              </a:rPr>
              <a:t>üretilebilir</a:t>
            </a:r>
            <a:r>
              <a:rPr lang="en-US" sz="2200" dirty="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endParaRPr lang="tr-TR" dirty="0"/>
          </a:p>
        </p:txBody>
      </p:sp>
      <p:sp>
        <p:nvSpPr>
          <p:cNvPr id="28" name="Metin kutusu 27"/>
          <p:cNvSpPr txBox="1"/>
          <p:nvPr/>
        </p:nvSpPr>
        <p:spPr>
          <a:xfrm>
            <a:off x="12902949" y="29623110"/>
            <a:ext cx="5905695" cy="1169551"/>
          </a:xfrm>
          <a:prstGeom prst="rect">
            <a:avLst/>
          </a:prstGeom>
          <a:noFill/>
        </p:spPr>
        <p:txBody>
          <a:bodyPr wrap="square" rtlCol="0">
            <a:spAutoFit/>
          </a:bodyPr>
          <a:lstStyle/>
          <a:p>
            <a:r>
              <a:rPr lang="tr-TR" sz="2200" dirty="0" smtClean="0">
                <a:latin typeface="Times New Roman" panose="02020603050405020304" pitchFamily="18" charset="0"/>
                <a:cs typeface="Times New Roman" panose="02020603050405020304" pitchFamily="18" charset="0"/>
              </a:rPr>
              <a:t>[3]1 Aylık </a:t>
            </a:r>
            <a:r>
              <a:rPr lang="tr-TR" sz="2200" dirty="0">
                <a:latin typeface="Times New Roman" panose="02020603050405020304" pitchFamily="18" charset="0"/>
                <a:cs typeface="Times New Roman" panose="02020603050405020304" pitchFamily="18" charset="0"/>
              </a:rPr>
              <a:t>Gerçek Kapasite Planlaması Çözüm </a:t>
            </a:r>
            <a:r>
              <a:rPr lang="tr-TR" sz="2400" dirty="0"/>
              <a:t>Ekranı</a:t>
            </a:r>
          </a:p>
          <a:p>
            <a:endParaRPr lang="tr-TR" sz="2200" dirty="0"/>
          </a:p>
        </p:txBody>
      </p:sp>
      <p:pic>
        <p:nvPicPr>
          <p:cNvPr id="29" name="Resim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9817" y="32346300"/>
            <a:ext cx="5629750" cy="2926633"/>
          </a:xfrm>
          <a:prstGeom prst="rect">
            <a:avLst/>
          </a:prstGeom>
        </p:spPr>
      </p:pic>
      <p:sp>
        <p:nvSpPr>
          <p:cNvPr id="36" name="Metin kutusu 35"/>
          <p:cNvSpPr txBox="1"/>
          <p:nvPr/>
        </p:nvSpPr>
        <p:spPr>
          <a:xfrm>
            <a:off x="12826978" y="35272933"/>
            <a:ext cx="4971112" cy="369332"/>
          </a:xfrm>
          <a:prstGeom prst="rect">
            <a:avLst/>
          </a:prstGeom>
          <a:noFill/>
        </p:spPr>
        <p:txBody>
          <a:bodyPr wrap="square" rtlCol="0">
            <a:spAutoFit/>
          </a:bodyPr>
          <a:lstStyle/>
          <a:p>
            <a:r>
              <a:rPr lang="tr-TR" sz="1800" dirty="0" smtClean="0">
                <a:latin typeface="Times New Roman" panose="02020603050405020304" pitchFamily="18" charset="0"/>
                <a:cs typeface="Times New Roman" panose="02020603050405020304" pitchFamily="18" charset="0"/>
              </a:rPr>
              <a:t>  [4]Yatak </a:t>
            </a:r>
            <a:r>
              <a:rPr lang="tr-TR" sz="1800" dirty="0" err="1" smtClean="0">
                <a:latin typeface="Times New Roman" panose="02020603050405020304" pitchFamily="18" charset="0"/>
                <a:cs typeface="Times New Roman" panose="02020603050405020304" pitchFamily="18" charset="0"/>
              </a:rPr>
              <a:t>Flanşı</a:t>
            </a:r>
            <a:r>
              <a:rPr lang="tr-TR" sz="1800" dirty="0" smtClean="0">
                <a:latin typeface="Times New Roman" panose="02020603050405020304" pitchFamily="18" charset="0"/>
                <a:cs typeface="Times New Roman" panose="02020603050405020304" pitchFamily="18" charset="0"/>
              </a:rPr>
              <a:t> Sol</a:t>
            </a:r>
            <a:endParaRPr lang="tr-TR" sz="1800" dirty="0">
              <a:latin typeface="Times New Roman" panose="02020603050405020304" pitchFamily="18" charset="0"/>
              <a:cs typeface="Times New Roman" panose="02020603050405020304" pitchFamily="18" charset="0"/>
            </a:endParaRPr>
          </a:p>
        </p:txBody>
      </p:sp>
      <p:pic>
        <p:nvPicPr>
          <p:cNvPr id="63" name="Resim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558" y="21275392"/>
            <a:ext cx="5624532" cy="3051373"/>
          </a:xfrm>
          <a:prstGeom prst="rect">
            <a:avLst/>
          </a:prstGeom>
        </p:spPr>
      </p:pic>
      <p:sp>
        <p:nvSpPr>
          <p:cNvPr id="3" name="Metin kutusu 2"/>
          <p:cNvSpPr txBox="1"/>
          <p:nvPr/>
        </p:nvSpPr>
        <p:spPr>
          <a:xfrm>
            <a:off x="-12790" y="4100538"/>
            <a:ext cx="6300000" cy="8754668"/>
          </a:xfrm>
          <a:prstGeom prst="rect">
            <a:avLst/>
          </a:prstGeom>
          <a:noFill/>
        </p:spPr>
        <p:txBody>
          <a:bodyPr wrap="square" lIns="252000" tIns="180000" rIns="252000" bIns="180000" rtlCol="0">
            <a:spAutoFit/>
          </a:bodyPr>
          <a:lstStyle/>
          <a:p>
            <a:pPr algn="ctr"/>
            <a:r>
              <a:rPr lang="tr-TR" sz="2200" b="1" dirty="0" smtClean="0">
                <a:latin typeface="Times New Roman" panose="02020603050405020304" pitchFamily="18" charset="0"/>
                <a:cs typeface="Times New Roman" panose="02020603050405020304" pitchFamily="18" charset="0"/>
              </a:rPr>
              <a:t>1.PROBLEMİN TANIMI</a:t>
            </a:r>
          </a:p>
          <a:p>
            <a:pPr algn="just"/>
            <a:r>
              <a:rPr lang="tr-TR" sz="2200" dirty="0" smtClean="0">
                <a:latin typeface="Times New Roman" panose="02020603050405020304" pitchFamily="18" charset="0"/>
                <a:cs typeface="Times New Roman" panose="02020603050405020304" pitchFamily="18" charset="0"/>
              </a:rPr>
              <a:t>Bu çalışmada bir işletmede kapasitenin nasıl belirlendiği, hangi üründen ne kadar fayda sağlandığının belirlenmesi konuları araştırılmıştır. İşletmedeki CNC bölümü hem fabrikaya hem de başka firmalara üretim yapmaktadır. Fabrika ve diğer firmaların siparişlerini zamanında karşılamak, satılan ürünlerden kar miktarı en fazla olanı bulmak, gereken üretim adetlerini hesaplamak amaçlanmıştır. İşletme CNC de üretilip satılan ürünlerden beklediği karı elde edememektedir. Ürünlerin hangi makinalardan ne kadar sürede geçtiğinin tespiti yapılarak, makine teknik katsayıları hesaplanmıştır. Gereken işçilik miktarları hesaplanarak işgücü teknik katsayıları, kullanılan hammadde miktarı ile de hammadde teknik katsayıları hesaplanmıştır. Her bir üründen elde edilen kar tespit edilerek amaç fonksiyonu yazılmıştır. Her bir makine için makine kısıtları, işgücü kısıtları, hammadde kısıtları denklemleri belirlenmiştir. Bulunan denklemler </a:t>
            </a:r>
            <a:r>
              <a:rPr lang="tr-TR" sz="2200" dirty="0" err="1" smtClean="0">
                <a:latin typeface="Times New Roman" panose="02020603050405020304" pitchFamily="18" charset="0"/>
                <a:cs typeface="Times New Roman" panose="02020603050405020304" pitchFamily="18" charset="0"/>
              </a:rPr>
              <a:t>WinQSB</a:t>
            </a:r>
            <a:r>
              <a:rPr lang="tr-TR" sz="2200" dirty="0" smtClean="0">
                <a:latin typeface="Times New Roman" panose="02020603050405020304" pitchFamily="18" charset="0"/>
                <a:cs typeface="Times New Roman" panose="02020603050405020304" pitchFamily="18" charset="0"/>
              </a:rPr>
              <a:t> paket programına girilerek hangi üründen ne kadar üretilmesi gerektiği hesaplanmıştır. Programın verdiği sonuçlara göre en yüksek karın hangi üründen sağlandığı görülmüştür. </a:t>
            </a:r>
          </a:p>
        </p:txBody>
      </p:sp>
      <p:sp>
        <p:nvSpPr>
          <p:cNvPr id="11" name="Metin kutusu 10"/>
          <p:cNvSpPr txBox="1"/>
          <p:nvPr/>
        </p:nvSpPr>
        <p:spPr>
          <a:xfrm>
            <a:off x="330440" y="24396338"/>
            <a:ext cx="4246153" cy="369332"/>
          </a:xfrm>
          <a:prstGeom prst="rect">
            <a:avLst/>
          </a:prstGeom>
          <a:noFill/>
        </p:spPr>
        <p:txBody>
          <a:bodyPr wrap="square" rtlCol="0">
            <a:spAutoFit/>
          </a:bodyPr>
          <a:lstStyle/>
          <a:p>
            <a:r>
              <a:rPr lang="tr-TR" sz="1800" dirty="0" smtClean="0">
                <a:latin typeface="Times New Roman" panose="02020603050405020304" pitchFamily="18" charset="0"/>
                <a:cs typeface="Times New Roman" panose="02020603050405020304" pitchFamily="18" charset="0"/>
              </a:rPr>
              <a:t>[1] İşletme CNC Tezgah Örneği</a:t>
            </a:r>
            <a:endParaRPr lang="tr-TR" sz="1800"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25892" y="24704533"/>
            <a:ext cx="6297800" cy="5134052"/>
          </a:xfrm>
          <a:prstGeom prst="rect">
            <a:avLst/>
          </a:prstGeom>
          <a:noFill/>
        </p:spPr>
        <p:txBody>
          <a:bodyPr wrap="square" lIns="252000" tIns="180000" rIns="252000" bIns="180000" rtlCol="0">
            <a:spAutoFit/>
          </a:bodyPr>
          <a:lstStyle/>
          <a:p>
            <a:pPr lvl="0" algn="ctr" defTabSz="3496563">
              <a:spcBef>
                <a:spcPct val="0"/>
              </a:spcBef>
              <a:defRPr/>
            </a:pPr>
            <a:r>
              <a:rPr lang="tr-TR" sz="2200" b="1" dirty="0" smtClean="0">
                <a:solidFill>
                  <a:prstClr val="black"/>
                </a:solidFill>
                <a:latin typeface="Times New Roman" pitchFamily="18" charset="0"/>
                <a:cs typeface="Times New Roman" pitchFamily="18" charset="0"/>
              </a:rPr>
              <a:t>MODELİN KURULMASI</a:t>
            </a:r>
            <a:endParaRPr lang="tr-TR" sz="2200" b="1" dirty="0">
              <a:solidFill>
                <a:prstClr val="black"/>
              </a:solidFill>
              <a:latin typeface="Times New Roman" pitchFamily="18" charset="0"/>
              <a:cs typeface="Times New Roman" pitchFamily="18" charset="0"/>
            </a:endParaRPr>
          </a:p>
          <a:p>
            <a:pPr algn="just" defTabSz="3496563">
              <a:spcBef>
                <a:spcPct val="0"/>
              </a:spcBef>
              <a:buFont typeface="Arial" panose="020B0604020202020204" pitchFamily="34" charset="0"/>
              <a:buChar char="•"/>
              <a:defRPr/>
            </a:pPr>
            <a:r>
              <a:rPr lang="tr-TR" sz="2200" dirty="0" smtClean="0">
                <a:solidFill>
                  <a:prstClr val="black"/>
                </a:solidFill>
                <a:latin typeface="Times New Roman" pitchFamily="18" charset="0"/>
                <a:cs typeface="Times New Roman" pitchFamily="18" charset="0"/>
              </a:rPr>
              <a:t>CNC </a:t>
            </a:r>
            <a:r>
              <a:rPr lang="tr-TR" sz="2200" dirty="0">
                <a:solidFill>
                  <a:prstClr val="black"/>
                </a:solidFill>
                <a:latin typeface="Times New Roman" pitchFamily="18" charset="0"/>
                <a:cs typeface="Times New Roman" pitchFamily="18" charset="0"/>
              </a:rPr>
              <a:t>tezgahlarında üretilen ürünler ve karar değişkenleri; X</a:t>
            </a:r>
            <a:r>
              <a:rPr lang="tr-TR" sz="2200" baseline="-25000" dirty="0">
                <a:solidFill>
                  <a:prstClr val="black"/>
                </a:solidFill>
                <a:latin typeface="Times New Roman" panose="02020603050405020304" pitchFamily="18" charset="0"/>
                <a:cs typeface="Times New Roman" panose="02020603050405020304" pitchFamily="18" charset="0"/>
              </a:rPr>
              <a:t>1</a:t>
            </a:r>
            <a:r>
              <a:rPr lang="tr-TR" sz="2200" dirty="0">
                <a:solidFill>
                  <a:prstClr val="black"/>
                </a:solidFill>
                <a:latin typeface="Times New Roman" panose="02020603050405020304" pitchFamily="18" charset="0"/>
                <a:cs typeface="Times New Roman" panose="02020603050405020304" pitchFamily="18" charset="0"/>
              </a:rPr>
              <a:t>: Ara Gövde Ham (Bahçe),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2</a:t>
            </a:r>
            <a:r>
              <a:rPr lang="tr-TR" sz="2200" dirty="0">
                <a:latin typeface="Times New Roman" panose="02020603050405020304" pitchFamily="18" charset="0"/>
                <a:cs typeface="Times New Roman" panose="02020603050405020304" pitchFamily="18" charset="0"/>
              </a:rPr>
              <a:t>: Ön Sport-2060 Ham, X</a:t>
            </a:r>
            <a:r>
              <a:rPr lang="tr-TR" sz="2200" baseline="-25000" dirty="0">
                <a:latin typeface="Times New Roman" panose="02020603050405020304" pitchFamily="18" charset="0"/>
                <a:cs typeface="Times New Roman" panose="02020603050405020304" pitchFamily="18" charset="0"/>
              </a:rPr>
              <a:t>3</a:t>
            </a:r>
            <a:r>
              <a:rPr lang="tr-TR" sz="2200" dirty="0">
                <a:latin typeface="Times New Roman" panose="02020603050405020304" pitchFamily="18" charset="0"/>
                <a:cs typeface="Times New Roman" panose="02020603050405020304" pitchFamily="18" charset="0"/>
              </a:rPr>
              <a:t>: Fren Gövdesi Sağ, </a:t>
            </a:r>
            <a:r>
              <a:rPr lang="tr-TR" sz="2200" dirty="0" smtClean="0">
                <a:latin typeface="Times New Roman" panose="02020603050405020304" pitchFamily="18" charset="0"/>
                <a:cs typeface="Times New Roman" panose="02020603050405020304" pitchFamily="18" charset="0"/>
              </a:rPr>
              <a:t>X</a:t>
            </a:r>
            <a:r>
              <a:rPr lang="tr-TR" sz="2200" baseline="-25000" dirty="0" smtClean="0">
                <a:latin typeface="Times New Roman" panose="02020603050405020304" pitchFamily="18" charset="0"/>
                <a:cs typeface="Times New Roman" panose="02020603050405020304" pitchFamily="18" charset="0"/>
              </a:rPr>
              <a:t>4:</a:t>
            </a:r>
            <a:r>
              <a:rPr lang="tr-TR" sz="2200" dirty="0" smtClean="0">
                <a:solidFill>
                  <a:prstClr val="black"/>
                </a:solidFill>
                <a:latin typeface="Times New Roman" pitchFamily="18" charset="0"/>
                <a:cs typeface="Times New Roman" pitchFamily="18" charset="0"/>
              </a:rPr>
              <a:t> Fren </a:t>
            </a:r>
            <a:r>
              <a:rPr lang="tr-TR" sz="2200" dirty="0">
                <a:solidFill>
                  <a:prstClr val="black"/>
                </a:solidFill>
                <a:latin typeface="Times New Roman" pitchFamily="18" charset="0"/>
                <a:cs typeface="Times New Roman" pitchFamily="18" charset="0"/>
              </a:rPr>
              <a:t>Gövdesi Sol Ham,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5</a:t>
            </a:r>
            <a:r>
              <a:rPr lang="tr-TR" sz="2200" dirty="0">
                <a:latin typeface="Times New Roman" panose="02020603050405020304" pitchFamily="18" charset="0"/>
                <a:cs typeface="Times New Roman" panose="02020603050405020304" pitchFamily="18" charset="0"/>
              </a:rPr>
              <a:t>: Yatak </a:t>
            </a:r>
            <a:r>
              <a:rPr lang="tr-TR" sz="2200" dirty="0" err="1">
                <a:latin typeface="Times New Roman" panose="02020603050405020304" pitchFamily="18" charset="0"/>
                <a:cs typeface="Times New Roman" panose="02020603050405020304" pitchFamily="18" charset="0"/>
              </a:rPr>
              <a:t>Flanşı</a:t>
            </a:r>
            <a:r>
              <a:rPr lang="tr-TR" sz="2200" dirty="0">
                <a:latin typeface="Times New Roman" panose="02020603050405020304" pitchFamily="18" charset="0"/>
                <a:cs typeface="Times New Roman" panose="02020603050405020304" pitchFamily="18" charset="0"/>
              </a:rPr>
              <a:t> Sağ Ham, X</a:t>
            </a:r>
            <a:r>
              <a:rPr lang="tr-TR" sz="2200" baseline="-25000" dirty="0">
                <a:latin typeface="Times New Roman" panose="02020603050405020304" pitchFamily="18" charset="0"/>
                <a:cs typeface="Times New Roman" panose="02020603050405020304" pitchFamily="18" charset="0"/>
              </a:rPr>
              <a:t>6</a:t>
            </a:r>
            <a:r>
              <a:rPr lang="tr-TR" sz="2200" dirty="0">
                <a:latin typeface="Times New Roman" panose="02020603050405020304" pitchFamily="18" charset="0"/>
                <a:cs typeface="Times New Roman" panose="02020603050405020304" pitchFamily="18" charset="0"/>
              </a:rPr>
              <a:t>: Yatak </a:t>
            </a:r>
            <a:r>
              <a:rPr lang="tr-TR" sz="2200" dirty="0" err="1">
                <a:latin typeface="Times New Roman" panose="02020603050405020304" pitchFamily="18" charset="0"/>
                <a:cs typeface="Times New Roman" panose="02020603050405020304" pitchFamily="18" charset="0"/>
              </a:rPr>
              <a:t>Flanşı</a:t>
            </a:r>
            <a:r>
              <a:rPr lang="tr-TR" sz="2200" dirty="0">
                <a:latin typeface="Times New Roman" panose="02020603050405020304" pitchFamily="18" charset="0"/>
                <a:cs typeface="Times New Roman" panose="02020603050405020304" pitchFamily="18" charset="0"/>
              </a:rPr>
              <a:t> Sol Ham, X</a:t>
            </a:r>
            <a:r>
              <a:rPr lang="tr-TR" sz="2200" baseline="-25000" dirty="0">
                <a:latin typeface="Times New Roman" panose="02020603050405020304" pitchFamily="18" charset="0"/>
                <a:cs typeface="Times New Roman" panose="02020603050405020304" pitchFamily="18" charset="0"/>
              </a:rPr>
              <a:t>7</a:t>
            </a:r>
            <a:r>
              <a:rPr lang="tr-TR" sz="2200" dirty="0">
                <a:solidFill>
                  <a:prstClr val="black"/>
                </a:solidFill>
                <a:latin typeface="Times New Roman" pitchFamily="18" charset="0"/>
                <a:cs typeface="Times New Roman" pitchFamily="18" charset="0"/>
              </a:rPr>
              <a:t>: Motor Birleştirme Plakası,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8</a:t>
            </a:r>
            <a:r>
              <a:rPr lang="tr-TR" sz="2200" dirty="0">
                <a:solidFill>
                  <a:prstClr val="black"/>
                </a:solidFill>
                <a:latin typeface="Times New Roman" pitchFamily="18" charset="0"/>
                <a:cs typeface="Times New Roman" pitchFamily="18" charset="0"/>
              </a:rPr>
              <a:t>: Başak Volan 2080 2090,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a:t>
            </a:r>
            <a:r>
              <a:rPr lang="tr-TR" sz="2200" dirty="0">
                <a:latin typeface="Times New Roman" panose="02020603050405020304" pitchFamily="18" charset="0"/>
                <a:cs typeface="Times New Roman" panose="02020603050405020304" pitchFamily="18" charset="0"/>
              </a:rPr>
              <a:t>: Arka Aks Kovanı, X</a:t>
            </a:r>
            <a:r>
              <a:rPr lang="tr-TR" sz="2200" baseline="-25000" dirty="0">
                <a:latin typeface="Times New Roman" panose="02020603050405020304" pitchFamily="18" charset="0"/>
                <a:cs typeface="Times New Roman" panose="02020603050405020304" pitchFamily="18" charset="0"/>
              </a:rPr>
              <a:t>10</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Volant</a:t>
            </a:r>
            <a:r>
              <a:rPr lang="tr-TR" sz="2200" dirty="0">
                <a:latin typeface="Times New Roman" panose="02020603050405020304" pitchFamily="18" charset="0"/>
                <a:cs typeface="Times New Roman" panose="02020603050405020304" pitchFamily="18" charset="0"/>
              </a:rPr>
              <a:t> Ham, X</a:t>
            </a:r>
            <a:r>
              <a:rPr lang="tr-TR" sz="2200" baseline="-25000" dirty="0">
                <a:latin typeface="Times New Roman" panose="02020603050405020304" pitchFamily="18" charset="0"/>
                <a:cs typeface="Times New Roman" panose="02020603050405020304" pitchFamily="18" charset="0"/>
              </a:rPr>
              <a:t>11</a:t>
            </a:r>
            <a:r>
              <a:rPr lang="tr-TR" sz="2200" dirty="0">
                <a:latin typeface="Times New Roman" panose="02020603050405020304" pitchFamily="18" charset="0"/>
                <a:cs typeface="Times New Roman" panose="02020603050405020304" pitchFamily="18" charset="0"/>
              </a:rPr>
              <a:t>: Silindir Kapağı Ham, X</a:t>
            </a:r>
            <a:r>
              <a:rPr lang="tr-TR" sz="2200" baseline="-25000" dirty="0">
                <a:latin typeface="Times New Roman" panose="02020603050405020304" pitchFamily="18" charset="0"/>
                <a:cs typeface="Times New Roman" panose="02020603050405020304" pitchFamily="18" charset="0"/>
              </a:rPr>
              <a:t>12</a:t>
            </a:r>
            <a:r>
              <a:rPr lang="tr-TR" sz="2200" dirty="0">
                <a:latin typeface="Times New Roman" panose="02020603050405020304" pitchFamily="18" charset="0"/>
                <a:cs typeface="Times New Roman" panose="02020603050405020304" pitchFamily="18" charset="0"/>
              </a:rPr>
              <a:t>: Ara Gövde 3 Silindir, X</a:t>
            </a:r>
            <a:r>
              <a:rPr lang="tr-TR" sz="2200" baseline="-25000" dirty="0">
                <a:latin typeface="Times New Roman" panose="02020603050405020304" pitchFamily="18" charset="0"/>
                <a:cs typeface="Times New Roman" panose="02020603050405020304" pitchFamily="18" charset="0"/>
              </a:rPr>
              <a:t>13</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Flanş</a:t>
            </a:r>
            <a:r>
              <a:rPr lang="tr-TR" sz="2200" dirty="0">
                <a:latin typeface="Times New Roman" panose="02020603050405020304" pitchFamily="18" charset="0"/>
                <a:cs typeface="Times New Roman" panose="02020603050405020304" pitchFamily="18" charset="0"/>
              </a:rPr>
              <a:t> Plakası Ham, </a:t>
            </a:r>
            <a:r>
              <a:rPr lang="en-US" sz="2200" dirty="0">
                <a:latin typeface="Times New Roman" panose="02020603050405020304" pitchFamily="18" charset="0"/>
                <a:cs typeface="Times New Roman" panose="02020603050405020304" pitchFamily="18" charset="0"/>
              </a:rPr>
              <a:t>X</a:t>
            </a:r>
            <a:r>
              <a:rPr lang="en-US" sz="2200" baseline="-25000" dirty="0">
                <a:latin typeface="Times New Roman" panose="02020603050405020304" pitchFamily="18" charset="0"/>
                <a:cs typeface="Times New Roman" panose="02020603050405020304" pitchFamily="18" charset="0"/>
              </a:rPr>
              <a:t>14</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Volant</a:t>
            </a:r>
            <a:r>
              <a:rPr lang="tr-TR" sz="2200" dirty="0">
                <a:latin typeface="Times New Roman" panose="02020603050405020304" pitchFamily="18" charset="0"/>
                <a:cs typeface="Times New Roman" panose="02020603050405020304" pitchFamily="18" charset="0"/>
              </a:rPr>
              <a:t> Muhafazası 2060 gibidir.</a:t>
            </a:r>
          </a:p>
          <a:p>
            <a:pPr algn="just" defTabSz="3496563">
              <a:spcBef>
                <a:spcPct val="0"/>
              </a:spcBef>
              <a:buFont typeface="Arial" panose="020B0604020202020204" pitchFamily="34" charset="0"/>
              <a:buChar char="•"/>
              <a:defRPr/>
            </a:pPr>
            <a:endParaRPr lang="tr-TR" sz="2200" dirty="0">
              <a:latin typeface="Times New Roman" panose="02020603050405020304" pitchFamily="18" charset="0"/>
              <a:cs typeface="Times New Roman" panose="02020603050405020304" pitchFamily="18" charset="0"/>
            </a:endParaRPr>
          </a:p>
          <a:p>
            <a:pPr algn="just" defTabSz="3496563">
              <a:spcBef>
                <a:spcPct val="0"/>
              </a:spcBef>
              <a:buFont typeface="Arial" panose="020B0604020202020204" pitchFamily="34" charset="0"/>
              <a:buChar char="•"/>
              <a:defRPr/>
            </a:pPr>
            <a:r>
              <a:rPr lang="en-US" sz="2200" dirty="0">
                <a:latin typeface="Times New Roman" panose="02020603050405020304" pitchFamily="18" charset="0"/>
                <a:cs typeface="Times New Roman" panose="02020603050405020304" pitchFamily="18" charset="0"/>
              </a:rPr>
              <a:t> 14 </a:t>
            </a:r>
            <a:r>
              <a:rPr lang="en-US" sz="2200" dirty="0" err="1">
                <a:latin typeface="Times New Roman" panose="02020603050405020304" pitchFamily="18" charset="0"/>
                <a:cs typeface="Times New Roman" panose="02020603050405020304" pitchFamily="18" charset="0"/>
              </a:rPr>
              <a:t>farklı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ürün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için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kullanılan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makineler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dağılımları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de </a:t>
            </a:r>
            <a:r>
              <a:rPr lang="en-US" sz="2200" dirty="0" err="1">
                <a:latin typeface="Times New Roman" panose="02020603050405020304" pitchFamily="18" charset="0"/>
                <a:cs typeface="Times New Roman" panose="02020603050405020304" pitchFamily="18" charset="0"/>
              </a:rPr>
              <a:t>görüldüğü</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gibidir</a:t>
            </a:r>
            <a:r>
              <a:rPr lang="en-US" sz="2200" dirty="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algn="just" defTabSz="3496563">
              <a:spcBef>
                <a:spcPct val="0"/>
              </a:spcBef>
              <a:defRPr/>
            </a:pPr>
            <a:endParaRPr lang="tr-TR" sz="2400" dirty="0"/>
          </a:p>
        </p:txBody>
      </p:sp>
      <p:sp>
        <p:nvSpPr>
          <p:cNvPr id="17" name="Metin kutusu 16"/>
          <p:cNvSpPr txBox="1"/>
          <p:nvPr/>
        </p:nvSpPr>
        <p:spPr>
          <a:xfrm>
            <a:off x="-6011" y="32346300"/>
            <a:ext cx="6323095" cy="1379178"/>
          </a:xfrm>
          <a:prstGeom prst="rect">
            <a:avLst/>
          </a:prstGeom>
          <a:noFill/>
        </p:spPr>
        <p:txBody>
          <a:bodyPr wrap="square" lIns="252000" tIns="180000" rIns="252000" bIns="180000" rtlCol="0">
            <a:spAutoFit/>
          </a:bodyPr>
          <a:lstStyle/>
          <a:p>
            <a:r>
              <a:rPr lang="tr-TR" sz="2200" dirty="0" smtClean="0">
                <a:latin typeface="Times New Roman" panose="02020603050405020304" pitchFamily="18" charset="0"/>
                <a:cs typeface="Times New Roman" panose="02020603050405020304" pitchFamily="18" charset="0"/>
              </a:rPr>
              <a:t>İşletmenin 2016 Nisan ayına ait günlük, haftalık ve aylık üretimler ürünler bazında Tablo 2. deki gibidir.</a:t>
            </a:r>
            <a:endParaRPr lang="tr-TR" sz="2200" dirty="0">
              <a:latin typeface="Times New Roman" panose="02020603050405020304" pitchFamily="18" charset="0"/>
              <a:cs typeface="Times New Roman" panose="02020603050405020304" pitchFamily="18" charset="0"/>
            </a:endParaRPr>
          </a:p>
        </p:txBody>
      </p:sp>
      <p:sp>
        <p:nvSpPr>
          <p:cNvPr id="18" name="Metin kutusu 17"/>
          <p:cNvSpPr txBox="1"/>
          <p:nvPr/>
        </p:nvSpPr>
        <p:spPr>
          <a:xfrm>
            <a:off x="6302241" y="30201375"/>
            <a:ext cx="6344684" cy="769441"/>
          </a:xfrm>
          <a:prstGeom prst="rect">
            <a:avLst/>
          </a:prstGeom>
          <a:noFill/>
        </p:spPr>
        <p:txBody>
          <a:bodyPr wrap="square" rtlCol="0">
            <a:spAutoFit/>
          </a:bodyPr>
          <a:lstStyle/>
          <a:p>
            <a:pPr lvl="0" algn="ctr" defTabSz="3496563">
              <a:spcBef>
                <a:spcPct val="20000"/>
              </a:spcBef>
              <a:defRPr/>
            </a:pPr>
            <a:r>
              <a:rPr lang="tr-TR" sz="2200" b="1" dirty="0">
                <a:latin typeface="Times New Roman" pitchFamily="18" charset="0"/>
                <a:cs typeface="Times New Roman" pitchFamily="18" charset="0"/>
              </a:rPr>
              <a:t>Mayıs Ayına Ait Fiili Kapasite Planlaması İçin Doğrusal Programlama Modeli</a:t>
            </a:r>
          </a:p>
        </p:txBody>
      </p:sp>
      <p:sp>
        <p:nvSpPr>
          <p:cNvPr id="22" name="Metin kutusu 21"/>
          <p:cNvSpPr txBox="1"/>
          <p:nvPr/>
        </p:nvSpPr>
        <p:spPr>
          <a:xfrm>
            <a:off x="6315641" y="31251722"/>
            <a:ext cx="6331284" cy="4764720"/>
          </a:xfrm>
          <a:prstGeom prst="rect">
            <a:avLst/>
          </a:prstGeom>
          <a:noFill/>
        </p:spPr>
        <p:txBody>
          <a:bodyPr wrap="square" lIns="324000" tIns="180000" rIns="324000" bIns="180000" rtlCol="0">
            <a:spAutoFit/>
          </a:bodyPr>
          <a:lstStyle/>
          <a:p>
            <a:r>
              <a:rPr lang="en-US" sz="2200" dirty="0" err="1">
                <a:latin typeface="Times New Roman" panose="02020603050405020304" pitchFamily="18" charset="0"/>
                <a:cs typeface="Times New Roman" panose="02020603050405020304" pitchFamily="18" charset="0"/>
              </a:rPr>
              <a:t>Kısıtlar</a:t>
            </a:r>
            <a:r>
              <a:rPr lang="en-US" sz="2200" dirty="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Tablo</a:t>
            </a:r>
            <a:r>
              <a:rPr lang="en-US" sz="22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.’d</a:t>
            </a:r>
            <a:r>
              <a:rPr lang="tr-TR" sz="2200" dirty="0">
                <a:latin typeface="Times New Roman" panose="02020603050405020304" pitchFamily="18" charset="0"/>
                <a:cs typeface="Times New Roman" panose="02020603050405020304" pitchFamily="18" charset="0"/>
              </a:rPr>
              <a:t>e</a:t>
            </a:r>
            <a:r>
              <a:rPr lang="en-US" sz="2200" dirty="0" err="1">
                <a:latin typeface="Times New Roman" panose="02020603050405020304" pitchFamily="18" charset="0"/>
                <a:cs typeface="Times New Roman" panose="02020603050405020304" pitchFamily="18" charset="0"/>
              </a:rPr>
              <a:t>ki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teknik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katsayılara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göre</a:t>
            </a:r>
            <a:r>
              <a:rPr lang="tr-TR"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b="1" u="sng" dirty="0" err="1">
                <a:latin typeface="Times New Roman" panose="02020603050405020304" pitchFamily="18" charset="0"/>
                <a:cs typeface="Times New Roman" panose="02020603050405020304" pitchFamily="18" charset="0"/>
              </a:rPr>
              <a:t>Makine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Kısıtlayıcıları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TC1 </a:t>
            </a:r>
            <a:r>
              <a:rPr lang="en-US" sz="2200" b="1" dirty="0" err="1">
                <a:latin typeface="Times New Roman" panose="02020603050405020304" pitchFamily="18" charset="0"/>
                <a:cs typeface="Times New Roman" panose="02020603050405020304" pitchFamily="18" charset="0"/>
              </a:rPr>
              <a:t>Makine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Kısıtlayıcı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47</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 </a:t>
            </a:r>
            <a:r>
              <a:rPr lang="en-US" sz="2200" dirty="0">
                <a:latin typeface="Times New Roman" panose="02020603050405020304" pitchFamily="18" charset="0"/>
                <a:cs typeface="Times New Roman" panose="02020603050405020304" pitchFamily="18" charset="0"/>
              </a:rPr>
              <a:t>+ 35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2 +  </a:t>
            </a:r>
            <a:r>
              <a:rPr lang="en-US" sz="2200" dirty="0">
                <a:latin typeface="Times New Roman" panose="02020603050405020304" pitchFamily="18" charset="0"/>
                <a:cs typeface="Times New Roman" panose="02020603050405020304" pitchFamily="18" charset="0"/>
              </a:rPr>
              <a:t>49</a:t>
            </a:r>
            <a:r>
              <a:rPr lang="en-US" sz="2200" baseline="-250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12 + </a:t>
            </a:r>
            <a:r>
              <a:rPr lang="en-US" sz="2200" dirty="0">
                <a:latin typeface="Times New Roman" panose="02020603050405020304" pitchFamily="18" charset="0"/>
                <a:cs typeface="Times New Roman" panose="02020603050405020304" pitchFamily="18" charset="0"/>
              </a:rPr>
              <a:t>14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13   </a:t>
            </a:r>
            <a:r>
              <a:rPr lang="tr-TR" sz="2200" dirty="0">
                <a:latin typeface="Times New Roman" panose="02020603050405020304" pitchFamily="18" charset="0"/>
                <a:cs typeface="Times New Roman" panose="02020603050405020304" pitchFamily="18" charset="0"/>
              </a:rPr>
              <a:t>≤ </a:t>
            </a:r>
            <a:r>
              <a:rPr lang="tr-TR" sz="2200" baseline="-25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54000</a:t>
            </a:r>
            <a:endParaRPr lang="tr-TR"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TC2 </a:t>
            </a:r>
            <a:r>
              <a:rPr lang="en-US" sz="2200" b="1" dirty="0" err="1">
                <a:latin typeface="Times New Roman" panose="02020603050405020304" pitchFamily="18" charset="0"/>
                <a:cs typeface="Times New Roman" panose="02020603050405020304" pitchFamily="18" charset="0"/>
              </a:rPr>
              <a:t>Makine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Kısıtlayıcı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9</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+ 21</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8</a:t>
            </a:r>
            <a:r>
              <a:rPr lang="en-US" sz="2200" dirty="0">
                <a:latin typeface="Times New Roman" panose="02020603050405020304" pitchFamily="18" charset="0"/>
                <a:cs typeface="Times New Roman" panose="02020603050405020304" pitchFamily="18" charset="0"/>
              </a:rPr>
              <a:t> + 25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 </a:t>
            </a:r>
            <a:r>
              <a:rPr lang="en-US" sz="22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17X</a:t>
            </a:r>
            <a:r>
              <a:rPr lang="tr-TR" sz="2200" baseline="-25000" dirty="0">
                <a:latin typeface="Times New Roman" panose="02020603050405020304" pitchFamily="18" charset="0"/>
                <a:cs typeface="Times New Roman" panose="02020603050405020304" pitchFamily="18" charset="0"/>
              </a:rPr>
              <a:t>10   </a:t>
            </a:r>
            <a:r>
              <a:rPr lang="tr-TR" sz="2200" dirty="0">
                <a:latin typeface="Times New Roman" panose="02020603050405020304" pitchFamily="18" charset="0"/>
                <a:cs typeface="Times New Roman" panose="02020603050405020304" pitchFamily="18" charset="0"/>
              </a:rPr>
              <a:t>≤ 36000</a:t>
            </a:r>
          </a:p>
          <a:p>
            <a:r>
              <a:rPr lang="en-US" sz="2200" b="1" dirty="0">
                <a:latin typeface="Times New Roman" panose="02020603050405020304" pitchFamily="18" charset="0"/>
                <a:cs typeface="Times New Roman" panose="02020603050405020304" pitchFamily="18" charset="0"/>
              </a:rPr>
              <a:t>TC3 </a:t>
            </a:r>
            <a:r>
              <a:rPr lang="en-US" sz="2200" b="1" dirty="0" err="1">
                <a:latin typeface="Times New Roman" panose="02020603050405020304" pitchFamily="18" charset="0"/>
                <a:cs typeface="Times New Roman" panose="02020603050405020304" pitchFamily="18" charset="0"/>
              </a:rPr>
              <a:t>Makine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Kısıtlayıcı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12</a:t>
            </a:r>
            <a:r>
              <a:rPr lang="tr-TR" sz="2200" dirty="0">
                <a:latin typeface="Times New Roman" panose="02020603050405020304" pitchFamily="18" charset="0"/>
                <a:cs typeface="Times New Roman" panose="02020603050405020304" pitchFamily="18" charset="0"/>
              </a:rPr>
              <a:t> X</a:t>
            </a:r>
            <a:r>
              <a:rPr lang="tr-TR" sz="2200" baseline="-25000" dirty="0">
                <a:latin typeface="Times New Roman" panose="02020603050405020304" pitchFamily="18" charset="0"/>
                <a:cs typeface="Times New Roman" panose="02020603050405020304" pitchFamily="18" charset="0"/>
              </a:rPr>
              <a:t>3 </a:t>
            </a:r>
            <a:r>
              <a:rPr lang="en-US" sz="2200" dirty="0">
                <a:latin typeface="Times New Roman" panose="02020603050405020304" pitchFamily="18" charset="0"/>
                <a:cs typeface="Times New Roman" panose="02020603050405020304" pitchFamily="18" charset="0"/>
              </a:rPr>
              <a:t>+ 17</a:t>
            </a:r>
            <a:r>
              <a:rPr lang="en-US" sz="2200" baseline="-250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4  </a:t>
            </a:r>
            <a:r>
              <a:rPr lang="en-US" sz="2200" dirty="0">
                <a:latin typeface="Times New Roman" panose="02020603050405020304" pitchFamily="18" charset="0"/>
                <a:cs typeface="Times New Roman" panose="02020603050405020304" pitchFamily="18" charset="0"/>
              </a:rPr>
              <a:t>+ 2</a:t>
            </a:r>
            <a:r>
              <a:rPr lang="en-US" sz="2200" baseline="-250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11   </a:t>
            </a:r>
            <a:r>
              <a:rPr lang="tr-TR" sz="2200" dirty="0">
                <a:latin typeface="Times New Roman" panose="02020603050405020304" pitchFamily="18" charset="0"/>
                <a:cs typeface="Times New Roman" panose="02020603050405020304" pitchFamily="18" charset="0"/>
              </a:rPr>
              <a:t>≤  36000</a:t>
            </a:r>
          </a:p>
          <a:p>
            <a:r>
              <a:rPr lang="tr-TR" sz="2200" b="1" dirty="0">
                <a:latin typeface="Times New Roman" panose="02020603050405020304" pitchFamily="18" charset="0"/>
                <a:cs typeface="Times New Roman" panose="02020603050405020304" pitchFamily="18" charset="0"/>
              </a:rPr>
              <a:t> </a:t>
            </a:r>
            <a:endParaRPr lang="tr-TR" sz="2200" dirty="0"/>
          </a:p>
        </p:txBody>
      </p:sp>
      <p:sp>
        <p:nvSpPr>
          <p:cNvPr id="32" name="Metin kutusu 31"/>
          <p:cNvSpPr txBox="1"/>
          <p:nvPr/>
        </p:nvSpPr>
        <p:spPr>
          <a:xfrm>
            <a:off x="12602072" y="4219562"/>
            <a:ext cx="6331526" cy="3410504"/>
          </a:xfrm>
          <a:prstGeom prst="rect">
            <a:avLst/>
          </a:prstGeom>
          <a:noFill/>
        </p:spPr>
        <p:txBody>
          <a:bodyPr wrap="square" lIns="324000" tIns="180000" rIns="324000" bIns="180000" rtlCol="0">
            <a:spAutoFit/>
          </a:bodyPr>
          <a:lstStyle/>
          <a:p>
            <a:r>
              <a:rPr lang="en-US" sz="2200" b="1" dirty="0">
                <a:latin typeface="Times New Roman" panose="02020603050405020304" pitchFamily="18" charset="0"/>
                <a:cs typeface="Times New Roman" panose="02020603050405020304" pitchFamily="18" charset="0"/>
              </a:rPr>
              <a:t>TC4 </a:t>
            </a:r>
            <a:r>
              <a:rPr lang="en-US" sz="2200" b="1" dirty="0" err="1">
                <a:latin typeface="Times New Roman" panose="02020603050405020304" pitchFamily="18" charset="0"/>
                <a:cs typeface="Times New Roman" panose="02020603050405020304" pitchFamily="18" charset="0"/>
              </a:rPr>
              <a:t>Makine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Kısıtlayıcı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17</a:t>
            </a:r>
            <a:r>
              <a:rPr lang="tr-TR" sz="2200" dirty="0">
                <a:latin typeface="Times New Roman" panose="02020603050405020304" pitchFamily="18" charset="0"/>
                <a:cs typeface="Times New Roman" panose="02020603050405020304" pitchFamily="18" charset="0"/>
              </a:rPr>
              <a:t> X</a:t>
            </a:r>
            <a:r>
              <a:rPr lang="tr-TR" sz="2200" baseline="-25000" dirty="0">
                <a:latin typeface="Times New Roman" panose="02020603050405020304" pitchFamily="18" charset="0"/>
                <a:cs typeface="Times New Roman" panose="02020603050405020304" pitchFamily="18" charset="0"/>
              </a:rPr>
              <a:t>5 +  </a:t>
            </a:r>
            <a:r>
              <a:rPr lang="en-US" sz="2200" dirty="0">
                <a:latin typeface="Times New Roman" panose="02020603050405020304" pitchFamily="18" charset="0"/>
                <a:cs typeface="Times New Roman" panose="02020603050405020304" pitchFamily="18" charset="0"/>
              </a:rPr>
              <a:t>8</a:t>
            </a:r>
            <a:r>
              <a:rPr lang="en-US" sz="2200" baseline="-250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6 + </a:t>
            </a:r>
            <a:r>
              <a:rPr lang="en-US" sz="2200" dirty="0">
                <a:latin typeface="Times New Roman" panose="02020603050405020304" pitchFamily="18" charset="0"/>
                <a:cs typeface="Times New Roman" panose="02020603050405020304" pitchFamily="18" charset="0"/>
              </a:rPr>
              <a:t>13</a:t>
            </a:r>
            <a:r>
              <a:rPr lang="en-US" sz="2200" baseline="-250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8   </a:t>
            </a:r>
            <a:r>
              <a:rPr lang="tr-TR" sz="2200" dirty="0">
                <a:latin typeface="Times New Roman" panose="02020603050405020304" pitchFamily="18" charset="0"/>
                <a:cs typeface="Times New Roman" panose="02020603050405020304" pitchFamily="18" charset="0"/>
              </a:rPr>
              <a:t>≤  72000</a:t>
            </a:r>
          </a:p>
          <a:p>
            <a:r>
              <a:rPr lang="en-US" sz="2200" b="1" dirty="0">
                <a:latin typeface="Times New Roman" panose="02020603050405020304" pitchFamily="18" charset="0"/>
                <a:cs typeface="Times New Roman" panose="02020603050405020304" pitchFamily="18" charset="0"/>
              </a:rPr>
              <a:t>TC5 </a:t>
            </a:r>
            <a:r>
              <a:rPr lang="en-US" sz="2200" b="1" dirty="0" err="1">
                <a:latin typeface="Times New Roman" panose="02020603050405020304" pitchFamily="18" charset="0"/>
                <a:cs typeface="Times New Roman" panose="02020603050405020304" pitchFamily="18" charset="0"/>
              </a:rPr>
              <a:t>Makine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Kısıtlayıcı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12</a:t>
            </a:r>
            <a:r>
              <a:rPr lang="tr-TR" sz="2200" dirty="0">
                <a:latin typeface="Times New Roman" panose="02020603050405020304" pitchFamily="18" charset="0"/>
                <a:cs typeface="Times New Roman" panose="02020603050405020304" pitchFamily="18" charset="0"/>
              </a:rPr>
              <a:t> X</a:t>
            </a:r>
            <a:r>
              <a:rPr lang="tr-TR" sz="2200" baseline="-25000" dirty="0">
                <a:latin typeface="Times New Roman" panose="02020603050405020304" pitchFamily="18" charset="0"/>
                <a:cs typeface="Times New Roman" panose="02020603050405020304" pitchFamily="18" charset="0"/>
              </a:rPr>
              <a:t>5 +  </a:t>
            </a:r>
            <a:r>
              <a:rPr lang="en-US" sz="2200" dirty="0">
                <a:latin typeface="Times New Roman" panose="02020603050405020304" pitchFamily="18" charset="0"/>
                <a:cs typeface="Times New Roman" panose="02020603050405020304" pitchFamily="18" charset="0"/>
              </a:rPr>
              <a:t>7</a:t>
            </a:r>
            <a:r>
              <a:rPr lang="tr-TR" sz="2200" dirty="0">
                <a:latin typeface="Times New Roman" panose="02020603050405020304" pitchFamily="18" charset="0"/>
                <a:cs typeface="Times New Roman" panose="02020603050405020304" pitchFamily="18" charset="0"/>
              </a:rPr>
              <a:t> X</a:t>
            </a:r>
            <a:r>
              <a:rPr lang="tr-TR" sz="2200" baseline="-25000" dirty="0">
                <a:latin typeface="Times New Roman" panose="02020603050405020304" pitchFamily="18" charset="0"/>
                <a:cs typeface="Times New Roman" panose="02020603050405020304" pitchFamily="18" charset="0"/>
              </a:rPr>
              <a:t>6 + </a:t>
            </a:r>
            <a:r>
              <a:rPr lang="en-US" sz="2200" dirty="0">
                <a:latin typeface="Times New Roman" panose="02020603050405020304" pitchFamily="18" charset="0"/>
                <a:cs typeface="Times New Roman" panose="02020603050405020304" pitchFamily="18" charset="0"/>
              </a:rPr>
              <a:t>9</a:t>
            </a:r>
            <a:r>
              <a:rPr lang="en-US" sz="2200" baseline="-25000" dirty="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  + </a:t>
            </a:r>
            <a:r>
              <a:rPr lang="en-US" sz="2200" dirty="0">
                <a:latin typeface="Times New Roman" panose="02020603050405020304" pitchFamily="18" charset="0"/>
                <a:cs typeface="Times New Roman" panose="02020603050405020304" pitchFamily="18" charset="0"/>
              </a:rPr>
              <a:t> 4</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10  +  </a:t>
            </a:r>
            <a:r>
              <a:rPr lang="en-US" sz="2200" dirty="0">
                <a:latin typeface="Times New Roman" panose="02020603050405020304" pitchFamily="18" charset="0"/>
                <a:cs typeface="Times New Roman" panose="02020603050405020304" pitchFamily="18" charset="0"/>
              </a:rPr>
              <a:t>13</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11  </a:t>
            </a:r>
            <a:r>
              <a:rPr lang="tr-TR" sz="2200" dirty="0">
                <a:latin typeface="Times New Roman" panose="02020603050405020304" pitchFamily="18" charset="0"/>
                <a:cs typeface="Times New Roman" panose="02020603050405020304" pitchFamily="18" charset="0"/>
              </a:rPr>
              <a:t>≤ 54000</a:t>
            </a:r>
          </a:p>
          <a:p>
            <a:r>
              <a:rPr lang="tr-TR"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TC6 </a:t>
            </a:r>
            <a:r>
              <a:rPr lang="en-US" sz="2200" b="1" dirty="0" err="1">
                <a:latin typeface="Times New Roman" panose="02020603050405020304" pitchFamily="18" charset="0"/>
                <a:cs typeface="Times New Roman" panose="02020603050405020304" pitchFamily="18" charset="0"/>
              </a:rPr>
              <a:t>Makine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Kısıtlayıcı</a:t>
            </a:r>
            <a:endParaRPr lang="tr-TR"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16</a:t>
            </a:r>
            <a:r>
              <a:rPr lang="tr-TR" sz="2200" dirty="0">
                <a:latin typeface="Times New Roman" panose="02020603050405020304" pitchFamily="18" charset="0"/>
                <a:cs typeface="Times New Roman" panose="02020603050405020304" pitchFamily="18" charset="0"/>
              </a:rPr>
              <a:t> X</a:t>
            </a:r>
            <a:r>
              <a:rPr lang="tr-TR" sz="2200" baseline="-25000" dirty="0">
                <a:latin typeface="Times New Roman" panose="02020603050405020304" pitchFamily="18" charset="0"/>
                <a:cs typeface="Times New Roman" panose="02020603050405020304" pitchFamily="18" charset="0"/>
              </a:rPr>
              <a:t>3 + </a:t>
            </a:r>
            <a:r>
              <a:rPr lang="en-US" sz="2200" dirty="0">
                <a:latin typeface="Times New Roman" panose="02020603050405020304" pitchFamily="18" charset="0"/>
                <a:cs typeface="Times New Roman" panose="02020603050405020304" pitchFamily="18" charset="0"/>
              </a:rPr>
              <a:t>18 </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4 + </a:t>
            </a:r>
            <a:r>
              <a:rPr lang="en-US" sz="2200" dirty="0">
                <a:latin typeface="Times New Roman" panose="02020603050405020304" pitchFamily="18" charset="0"/>
                <a:cs typeface="Times New Roman" panose="02020603050405020304" pitchFamily="18" charset="0"/>
              </a:rPr>
              <a:t>23</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7 + </a:t>
            </a:r>
            <a:r>
              <a:rPr lang="en-US" sz="2200" dirty="0">
                <a:latin typeface="Times New Roman" panose="02020603050405020304" pitchFamily="18" charset="0"/>
                <a:cs typeface="Times New Roman" panose="02020603050405020304" pitchFamily="18" charset="0"/>
              </a:rPr>
              <a:t>5</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9  +  </a:t>
            </a:r>
            <a:r>
              <a:rPr lang="en-US" sz="2200" dirty="0">
                <a:latin typeface="Times New Roman" panose="02020603050405020304" pitchFamily="18" charset="0"/>
                <a:cs typeface="Times New Roman" panose="02020603050405020304" pitchFamily="18" charset="0"/>
              </a:rPr>
              <a:t>6</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10  +</a:t>
            </a:r>
            <a:r>
              <a:rPr lang="en-US" sz="2200" dirty="0">
                <a:latin typeface="Times New Roman" panose="02020603050405020304" pitchFamily="18" charset="0"/>
                <a:cs typeface="Times New Roman" panose="02020603050405020304" pitchFamily="18" charset="0"/>
              </a:rPr>
              <a:t> 7</a:t>
            </a:r>
            <a:r>
              <a:rPr lang="tr-TR" sz="2200" dirty="0">
                <a:latin typeface="Times New Roman" panose="02020603050405020304" pitchFamily="18" charset="0"/>
                <a:cs typeface="Times New Roman" panose="02020603050405020304" pitchFamily="18" charset="0"/>
              </a:rPr>
              <a:t> X</a:t>
            </a:r>
            <a:r>
              <a:rPr lang="tr-TR" sz="2200" baseline="-25000" dirty="0">
                <a:latin typeface="Times New Roman" panose="02020603050405020304" pitchFamily="18" charset="0"/>
                <a:cs typeface="Times New Roman" panose="02020603050405020304" pitchFamily="18" charset="0"/>
              </a:rPr>
              <a:t>11 +  </a:t>
            </a:r>
            <a:r>
              <a:rPr lang="en-US" sz="2200" dirty="0">
                <a:latin typeface="Times New Roman" panose="02020603050405020304" pitchFamily="18" charset="0"/>
                <a:cs typeface="Times New Roman" panose="02020603050405020304" pitchFamily="18" charset="0"/>
              </a:rPr>
              <a:t>22</a:t>
            </a:r>
            <a:r>
              <a:rPr lang="tr-TR" sz="2200" dirty="0">
                <a:latin typeface="Times New Roman" panose="02020603050405020304" pitchFamily="18" charset="0"/>
                <a:cs typeface="Times New Roman" panose="02020603050405020304" pitchFamily="18" charset="0"/>
              </a:rPr>
              <a:t>X</a:t>
            </a:r>
            <a:r>
              <a:rPr lang="tr-TR" sz="2200" baseline="-25000" dirty="0">
                <a:latin typeface="Times New Roman" panose="02020603050405020304" pitchFamily="18" charset="0"/>
                <a:cs typeface="Times New Roman" panose="02020603050405020304" pitchFamily="18" charset="0"/>
              </a:rPr>
              <a:t>13  </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54000</a:t>
            </a:r>
          </a:p>
          <a:p>
            <a:endParaRPr lang="tr-TR" sz="2200" dirty="0">
              <a:latin typeface="Times New Roman" panose="02020603050405020304" pitchFamily="18" charset="0"/>
              <a:cs typeface="Times New Roman" panose="02020603050405020304" pitchFamily="18" charset="0"/>
            </a:endParaRPr>
          </a:p>
          <a:p>
            <a:endParaRPr lang="tr-TR" sz="2200" dirty="0">
              <a:latin typeface="Times New Roman" panose="02020603050405020304" pitchFamily="18" charset="0"/>
              <a:cs typeface="Times New Roman" panose="02020603050405020304" pitchFamily="18" charset="0"/>
            </a:endParaRPr>
          </a:p>
        </p:txBody>
      </p:sp>
      <p:pic>
        <p:nvPicPr>
          <p:cNvPr id="66" name="Resim 65"/>
          <p:cNvPicPr>
            <a:picLocks noChangeAspect="1"/>
          </p:cNvPicPr>
          <p:nvPr/>
        </p:nvPicPr>
        <p:blipFill>
          <a:blip r:embed="rId7"/>
          <a:stretch>
            <a:fillRect/>
          </a:stretch>
        </p:blipFill>
        <p:spPr>
          <a:xfrm>
            <a:off x="12940424" y="20819768"/>
            <a:ext cx="5675418" cy="2528808"/>
          </a:xfrm>
          <a:prstGeom prst="rect">
            <a:avLst/>
          </a:prstGeom>
        </p:spPr>
      </p:pic>
      <p:sp>
        <p:nvSpPr>
          <p:cNvPr id="33" name="Metin kutusu 32"/>
          <p:cNvSpPr txBox="1"/>
          <p:nvPr/>
        </p:nvSpPr>
        <p:spPr>
          <a:xfrm>
            <a:off x="18933598" y="4219562"/>
            <a:ext cx="6269552" cy="702070"/>
          </a:xfrm>
          <a:prstGeom prst="rect">
            <a:avLst/>
          </a:prstGeom>
          <a:noFill/>
        </p:spPr>
        <p:txBody>
          <a:bodyPr wrap="square" lIns="252000" tIns="180000" rIns="252000" bIns="180000" rtlCol="0">
            <a:spAutoFit/>
          </a:bodyPr>
          <a:lstStyle/>
          <a:p>
            <a:pPr algn="ctr"/>
            <a:r>
              <a:rPr lang="tr-TR" sz="2200" b="1" dirty="0" smtClean="0">
                <a:latin typeface="Times New Roman" panose="02020603050405020304" pitchFamily="18" charset="0"/>
                <a:cs typeface="Times New Roman" panose="02020603050405020304" pitchFamily="18" charset="0"/>
              </a:rPr>
              <a:t>4.ANALİZ</a:t>
            </a:r>
            <a:endParaRPr lang="tr-TR" sz="2200" b="1" dirty="0">
              <a:latin typeface="Times New Roman" panose="02020603050405020304" pitchFamily="18" charset="0"/>
              <a:cs typeface="Times New Roman" panose="02020603050405020304" pitchFamily="18" charset="0"/>
            </a:endParaRPr>
          </a:p>
        </p:txBody>
      </p:sp>
      <p:sp>
        <p:nvSpPr>
          <p:cNvPr id="37" name="Metin kutusu 36"/>
          <p:cNvSpPr txBox="1"/>
          <p:nvPr/>
        </p:nvSpPr>
        <p:spPr>
          <a:xfrm>
            <a:off x="18914036" y="5160231"/>
            <a:ext cx="6285964" cy="2394841"/>
          </a:xfrm>
          <a:prstGeom prst="rect">
            <a:avLst/>
          </a:prstGeom>
          <a:noFill/>
        </p:spPr>
        <p:txBody>
          <a:bodyPr wrap="square" lIns="252000" tIns="180000" rIns="252000" bIns="180000" rtlCol="0">
            <a:spAutoFit/>
          </a:bodyPr>
          <a:lstStyle/>
          <a:p>
            <a:r>
              <a:rPr lang="tr-TR" sz="2200" dirty="0">
                <a:latin typeface="Times New Roman" panose="02020603050405020304" pitchFamily="18" charset="0"/>
                <a:cs typeface="Times New Roman" panose="02020603050405020304" pitchFamily="18" charset="0"/>
              </a:rPr>
              <a:t>Yapılan çalışmada elde </a:t>
            </a:r>
            <a:r>
              <a:rPr lang="tr-TR" sz="2200" dirty="0" smtClean="0">
                <a:latin typeface="Times New Roman" panose="02020603050405020304" pitchFamily="18" charset="0"/>
                <a:cs typeface="Times New Roman" panose="02020603050405020304" pitchFamily="18" charset="0"/>
              </a:rPr>
              <a:t>edilen </a:t>
            </a:r>
            <a:r>
              <a:rPr lang="tr-TR" sz="2200" dirty="0">
                <a:latin typeface="Times New Roman" panose="02020603050405020304" pitchFamily="18" charset="0"/>
                <a:cs typeface="Times New Roman" panose="02020603050405020304" pitchFamily="18" charset="0"/>
              </a:rPr>
              <a:t>verilerle oluşturulan modelin amaç fonksiyonu denk, makine </a:t>
            </a:r>
            <a:r>
              <a:rPr lang="tr-TR" sz="2200" dirty="0" err="1">
                <a:latin typeface="Times New Roman" panose="02020603050405020304" pitchFamily="18" charset="0"/>
                <a:cs typeface="Times New Roman" panose="02020603050405020304" pitchFamily="18" charset="0"/>
              </a:rPr>
              <a:t>kısıtı</a:t>
            </a:r>
            <a:r>
              <a:rPr lang="tr-TR" sz="2200" dirty="0">
                <a:latin typeface="Times New Roman" panose="02020603050405020304" pitchFamily="18" charset="0"/>
                <a:cs typeface="Times New Roman" panose="02020603050405020304" pitchFamily="18" charset="0"/>
              </a:rPr>
              <a:t>, işgücü ve hammadde </a:t>
            </a:r>
            <a:r>
              <a:rPr lang="tr-TR" sz="2200" dirty="0" err="1">
                <a:latin typeface="Times New Roman" panose="02020603050405020304" pitchFamily="18" charset="0"/>
                <a:cs typeface="Times New Roman" panose="02020603050405020304" pitchFamily="18" charset="0"/>
              </a:rPr>
              <a:t>kısıtı</a:t>
            </a:r>
            <a:r>
              <a:rPr lang="tr-TR" sz="2200" dirty="0">
                <a:latin typeface="Times New Roman" panose="02020603050405020304" pitchFamily="18" charset="0"/>
                <a:cs typeface="Times New Roman" panose="02020603050405020304" pitchFamily="18" charset="0"/>
              </a:rPr>
              <a:t> denklemleri </a:t>
            </a:r>
            <a:r>
              <a:rPr lang="tr-TR" sz="2200" dirty="0" err="1">
                <a:latin typeface="Times New Roman" panose="02020603050405020304" pitchFamily="18" charset="0"/>
                <a:cs typeface="Times New Roman" panose="02020603050405020304" pitchFamily="18" charset="0"/>
              </a:rPr>
              <a:t>Lindo</a:t>
            </a:r>
            <a:r>
              <a:rPr lang="tr-TR" sz="2200" dirty="0">
                <a:latin typeface="Times New Roman" panose="02020603050405020304" pitchFamily="18" charset="0"/>
                <a:cs typeface="Times New Roman" panose="02020603050405020304" pitchFamily="18" charset="0"/>
              </a:rPr>
              <a:t> programına </a:t>
            </a:r>
            <a:r>
              <a:rPr lang="tr-TR" sz="2200" dirty="0" smtClean="0">
                <a:latin typeface="Times New Roman" panose="02020603050405020304" pitchFamily="18" charset="0"/>
                <a:cs typeface="Times New Roman" panose="02020603050405020304" pitchFamily="18" charset="0"/>
              </a:rPr>
              <a:t>girilerek </a:t>
            </a:r>
            <a:r>
              <a:rPr lang="tr-TR" sz="2200" dirty="0">
                <a:latin typeface="Times New Roman" panose="02020603050405020304" pitchFamily="18" charset="0"/>
                <a:cs typeface="Times New Roman" panose="02020603050405020304" pitchFamily="18" charset="0"/>
              </a:rPr>
              <a:t>sonuçlar analiz edilmiştir. </a:t>
            </a:r>
          </a:p>
          <a:p>
            <a:r>
              <a:rPr lang="tr-TR" sz="2200" dirty="0">
                <a:latin typeface="Times New Roman" panose="02020603050405020304" pitchFamily="18" charset="0"/>
                <a:cs typeface="Times New Roman" panose="02020603050405020304" pitchFamily="18" charset="0"/>
              </a:rPr>
              <a:t>Denklemlerin </a:t>
            </a:r>
            <a:r>
              <a:rPr lang="tr-TR" sz="2200" dirty="0" err="1">
                <a:latin typeface="Times New Roman" panose="02020603050405020304" pitchFamily="18" charset="0"/>
                <a:cs typeface="Times New Roman" panose="02020603050405020304" pitchFamily="18" charset="0"/>
              </a:rPr>
              <a:t>Lindo</a:t>
            </a:r>
            <a:r>
              <a:rPr lang="tr-TR" sz="2200" dirty="0">
                <a:latin typeface="Times New Roman" panose="02020603050405020304" pitchFamily="18" charset="0"/>
                <a:cs typeface="Times New Roman" panose="02020603050405020304" pitchFamily="18" charset="0"/>
              </a:rPr>
              <a:t> programındaki veri giriş penceresi </a:t>
            </a:r>
            <a:r>
              <a:rPr lang="tr-TR" sz="2200" dirty="0" smtClean="0">
                <a:latin typeface="Times New Roman" panose="02020603050405020304" pitchFamily="18" charset="0"/>
                <a:cs typeface="Times New Roman" panose="02020603050405020304" pitchFamily="18" charset="0"/>
              </a:rPr>
              <a:t>Şekil. 9 </a:t>
            </a:r>
            <a:r>
              <a:rPr lang="tr-TR" sz="2200" dirty="0" err="1">
                <a:latin typeface="Times New Roman" panose="02020603050405020304" pitchFamily="18" charset="0"/>
                <a:cs typeface="Times New Roman" panose="02020603050405020304" pitchFamily="18" charset="0"/>
              </a:rPr>
              <a:t>daki</a:t>
            </a:r>
            <a:r>
              <a:rPr lang="tr-TR" sz="2200" dirty="0">
                <a:latin typeface="Times New Roman" panose="02020603050405020304" pitchFamily="18" charset="0"/>
                <a:cs typeface="Times New Roman" panose="02020603050405020304" pitchFamily="18" charset="0"/>
              </a:rPr>
              <a:t> gibidir. </a:t>
            </a:r>
          </a:p>
        </p:txBody>
      </p:sp>
      <p:pic>
        <p:nvPicPr>
          <p:cNvPr id="38" name="Resim 37"/>
          <p:cNvPicPr>
            <a:picLocks noChangeAspect="1"/>
          </p:cNvPicPr>
          <p:nvPr/>
        </p:nvPicPr>
        <p:blipFill>
          <a:blip r:embed="rId8"/>
          <a:stretch>
            <a:fillRect/>
          </a:stretch>
        </p:blipFill>
        <p:spPr>
          <a:xfrm>
            <a:off x="19101316" y="7616464"/>
            <a:ext cx="6015868" cy="2126253"/>
          </a:xfrm>
          <a:prstGeom prst="rect">
            <a:avLst/>
          </a:prstGeom>
        </p:spPr>
      </p:pic>
      <p:sp>
        <p:nvSpPr>
          <p:cNvPr id="39" name="Dikdörtgen 38"/>
          <p:cNvSpPr/>
          <p:nvPr/>
        </p:nvSpPr>
        <p:spPr>
          <a:xfrm>
            <a:off x="19082894" y="9696835"/>
            <a:ext cx="5434794" cy="369332"/>
          </a:xfrm>
          <a:prstGeom prst="rect">
            <a:avLst/>
          </a:prstGeom>
        </p:spPr>
        <p:txBody>
          <a:bodyPr wrap="square">
            <a:spAutoFit/>
          </a:bodyPr>
          <a:lstStyle/>
          <a:p>
            <a:r>
              <a:rPr lang="it-IT" sz="1800" dirty="0">
                <a:solidFill>
                  <a:srgbClr val="000000"/>
                </a:solidFill>
                <a:latin typeface="Times New Roman" panose="02020603050405020304" pitchFamily="18" charset="0"/>
              </a:rPr>
              <a:t>Şekil 10 .Lindo Programı Veri Giriş Penceresi </a:t>
            </a:r>
            <a:endParaRPr lang="tr-TR" sz="1800" dirty="0"/>
          </a:p>
        </p:txBody>
      </p:sp>
      <p:pic>
        <p:nvPicPr>
          <p:cNvPr id="40" name="Resim 39"/>
          <p:cNvPicPr>
            <a:picLocks noChangeAspect="1"/>
          </p:cNvPicPr>
          <p:nvPr/>
        </p:nvPicPr>
        <p:blipFill>
          <a:blip r:embed="rId9"/>
          <a:stretch>
            <a:fillRect/>
          </a:stretch>
        </p:blipFill>
        <p:spPr>
          <a:xfrm>
            <a:off x="19529267" y="10103860"/>
            <a:ext cx="5129630" cy="3137112"/>
          </a:xfrm>
          <a:prstGeom prst="rect">
            <a:avLst/>
          </a:prstGeom>
        </p:spPr>
      </p:pic>
      <p:sp>
        <p:nvSpPr>
          <p:cNvPr id="41" name="Dikdörtgen 40"/>
          <p:cNvSpPr/>
          <p:nvPr/>
        </p:nvSpPr>
        <p:spPr>
          <a:xfrm>
            <a:off x="19479894" y="13132307"/>
            <a:ext cx="5637290" cy="646331"/>
          </a:xfrm>
          <a:prstGeom prst="rect">
            <a:avLst/>
          </a:prstGeom>
        </p:spPr>
        <p:txBody>
          <a:bodyPr wrap="square">
            <a:spAutoFit/>
          </a:bodyPr>
          <a:lstStyle/>
          <a:p>
            <a:r>
              <a:rPr lang="tr-TR" sz="1800" dirty="0">
                <a:solidFill>
                  <a:srgbClr val="000000"/>
                </a:solidFill>
                <a:latin typeface="Times New Roman" panose="02020603050405020304" pitchFamily="18" charset="0"/>
              </a:rPr>
              <a:t>Şekil 11.Lindo Programı Duyarlılık Analizi Çözüm Rapor Ekranı </a:t>
            </a:r>
            <a:endParaRPr lang="tr-TR" sz="1800" dirty="0"/>
          </a:p>
        </p:txBody>
      </p:sp>
      <p:pic>
        <p:nvPicPr>
          <p:cNvPr id="43" name="Resim 42"/>
          <p:cNvPicPr>
            <a:picLocks noChangeAspect="1"/>
          </p:cNvPicPr>
          <p:nvPr/>
        </p:nvPicPr>
        <p:blipFill>
          <a:blip r:embed="rId10"/>
          <a:stretch>
            <a:fillRect/>
          </a:stretch>
        </p:blipFill>
        <p:spPr>
          <a:xfrm>
            <a:off x="19639935" y="13764687"/>
            <a:ext cx="5018962" cy="3601224"/>
          </a:xfrm>
          <a:prstGeom prst="rect">
            <a:avLst/>
          </a:prstGeom>
        </p:spPr>
      </p:pic>
      <p:sp>
        <p:nvSpPr>
          <p:cNvPr id="44" name="Dikdörtgen 43"/>
          <p:cNvSpPr/>
          <p:nvPr/>
        </p:nvSpPr>
        <p:spPr>
          <a:xfrm>
            <a:off x="19636335" y="17305860"/>
            <a:ext cx="5487975" cy="646331"/>
          </a:xfrm>
          <a:prstGeom prst="rect">
            <a:avLst/>
          </a:prstGeom>
        </p:spPr>
        <p:txBody>
          <a:bodyPr wrap="square">
            <a:spAutoFit/>
          </a:bodyPr>
          <a:lstStyle/>
          <a:p>
            <a:r>
              <a:rPr lang="tr-TR" sz="1800" dirty="0">
                <a:solidFill>
                  <a:srgbClr val="000000"/>
                </a:solidFill>
                <a:latin typeface="Times New Roman" panose="02020603050405020304" pitchFamily="18" charset="0"/>
              </a:rPr>
              <a:t>Şekil 12.Lindo Programı Duyarlılık Analizi Çözüm Rapor Ekranı (Şekil 11 Devamı) </a:t>
            </a:r>
            <a:endParaRPr lang="tr-TR" sz="1800" dirty="0"/>
          </a:p>
        </p:txBody>
      </p:sp>
      <p:sp>
        <p:nvSpPr>
          <p:cNvPr id="52" name="Metin kutusu 51"/>
          <p:cNvSpPr txBox="1"/>
          <p:nvPr/>
        </p:nvSpPr>
        <p:spPr>
          <a:xfrm>
            <a:off x="18914036" y="17847486"/>
            <a:ext cx="6301606" cy="1040624"/>
          </a:xfrm>
          <a:prstGeom prst="rect">
            <a:avLst/>
          </a:prstGeom>
          <a:noFill/>
        </p:spPr>
        <p:txBody>
          <a:bodyPr wrap="square" lIns="252000" tIns="180000" rIns="252000" bIns="180000" rtlCol="0">
            <a:spAutoFit/>
          </a:bodyPr>
          <a:lstStyle/>
          <a:p>
            <a:pPr algn="just"/>
            <a:r>
              <a:rPr lang="tr-TR" sz="2200" dirty="0">
                <a:latin typeface="Times New Roman" panose="02020603050405020304" pitchFamily="18" charset="0"/>
                <a:cs typeface="Times New Roman" panose="02020603050405020304" pitchFamily="18" charset="0"/>
              </a:rPr>
              <a:t>Tabloda görülen sonuçlarda; amaç fonksiyonun değeri 28505000 olduğu görülmektedir. </a:t>
            </a:r>
          </a:p>
        </p:txBody>
      </p:sp>
      <p:sp>
        <p:nvSpPr>
          <p:cNvPr id="53" name="Metin kutusu 52"/>
          <p:cNvSpPr txBox="1"/>
          <p:nvPr/>
        </p:nvSpPr>
        <p:spPr>
          <a:xfrm>
            <a:off x="18888118" y="18548393"/>
            <a:ext cx="6275017" cy="1717733"/>
          </a:xfrm>
          <a:prstGeom prst="rect">
            <a:avLst/>
          </a:prstGeom>
          <a:noFill/>
        </p:spPr>
        <p:txBody>
          <a:bodyPr wrap="square" lIns="252000" tIns="180000" rIns="252000" bIns="180000" rtlCol="0">
            <a:spAutoFit/>
          </a:bodyPr>
          <a:lstStyle/>
          <a:p>
            <a:r>
              <a:rPr lang="tr-TR" sz="2200" dirty="0">
                <a:latin typeface="Times New Roman" panose="02020603050405020304" pitchFamily="18" charset="0"/>
                <a:cs typeface="Times New Roman" panose="02020603050405020304" pitchFamily="18" charset="0"/>
              </a:rPr>
              <a:t>Çözüme giren değişkenler; </a:t>
            </a:r>
          </a:p>
          <a:p>
            <a:r>
              <a:rPr lang="tr-TR" sz="2200" dirty="0">
                <a:latin typeface="Times New Roman" panose="02020603050405020304" pitchFamily="18" charset="0"/>
                <a:cs typeface="Times New Roman" panose="02020603050405020304" pitchFamily="18" charset="0"/>
              </a:rPr>
              <a:t>X2 = 24762.85 </a:t>
            </a:r>
            <a:r>
              <a:rPr lang="tr-TR" sz="2200" dirty="0" smtClean="0">
                <a:latin typeface="Times New Roman" panose="02020603050405020304" pitchFamily="18" charset="0"/>
                <a:cs typeface="Times New Roman" panose="02020603050405020304" pitchFamily="18" charset="0"/>
              </a:rPr>
              <a:t>,X6 </a:t>
            </a:r>
            <a:r>
              <a:rPr lang="tr-TR" sz="2200" dirty="0">
                <a:latin typeface="Times New Roman" panose="02020603050405020304" pitchFamily="18" charset="0"/>
                <a:cs typeface="Times New Roman" panose="02020603050405020304" pitchFamily="18" charset="0"/>
              </a:rPr>
              <a:t>= 96200.00 </a:t>
            </a:r>
            <a:r>
              <a:rPr lang="tr-TR" sz="2200" dirty="0" smtClean="0">
                <a:latin typeface="Times New Roman" panose="02020603050405020304" pitchFamily="18" charset="0"/>
                <a:cs typeface="Times New Roman" panose="02020603050405020304" pitchFamily="18" charset="0"/>
              </a:rPr>
              <a:t>,X7 </a:t>
            </a:r>
            <a:r>
              <a:rPr lang="tr-TR" sz="2200" dirty="0">
                <a:latin typeface="Times New Roman" panose="02020603050405020304" pitchFamily="18" charset="0"/>
                <a:cs typeface="Times New Roman" panose="02020603050405020304" pitchFamily="18" charset="0"/>
              </a:rPr>
              <a:t>= 33173.57 </a:t>
            </a:r>
          </a:p>
          <a:p>
            <a:r>
              <a:rPr lang="tr-TR" sz="2200" dirty="0">
                <a:latin typeface="Times New Roman" panose="02020603050405020304" pitchFamily="18" charset="0"/>
                <a:cs typeface="Times New Roman" panose="02020603050405020304" pitchFamily="18" charset="0"/>
              </a:rPr>
              <a:t>X11 = 14815.38 </a:t>
            </a:r>
            <a:r>
              <a:rPr lang="tr-TR" sz="2200" dirty="0" smtClean="0">
                <a:latin typeface="Times New Roman" panose="02020603050405020304" pitchFamily="18" charset="0"/>
                <a:cs typeface="Times New Roman" panose="02020603050405020304" pitchFamily="18" charset="0"/>
              </a:rPr>
              <a:t>,X14 </a:t>
            </a:r>
            <a:r>
              <a:rPr lang="tr-TR" sz="2200" dirty="0">
                <a:latin typeface="Times New Roman" panose="02020603050405020304" pitchFamily="18" charset="0"/>
                <a:cs typeface="Times New Roman" panose="02020603050405020304" pitchFamily="18" charset="0"/>
              </a:rPr>
              <a:t>= 1855459.48 </a:t>
            </a:r>
            <a:r>
              <a:rPr lang="tr-TR" sz="2200" dirty="0" smtClean="0">
                <a:latin typeface="Times New Roman" panose="02020603050405020304" pitchFamily="18" charset="0"/>
                <a:cs typeface="Times New Roman" panose="02020603050405020304" pitchFamily="18" charset="0"/>
              </a:rPr>
              <a:t>olarak görülmektedir. </a:t>
            </a:r>
            <a:endParaRPr lang="tr-TR" sz="2200" dirty="0">
              <a:latin typeface="Times New Roman" panose="02020603050405020304" pitchFamily="18" charset="0"/>
              <a:cs typeface="Times New Roman" panose="02020603050405020304" pitchFamily="18" charset="0"/>
            </a:endParaRPr>
          </a:p>
        </p:txBody>
      </p:sp>
      <p:sp>
        <p:nvSpPr>
          <p:cNvPr id="54" name="Metin kutusu 53"/>
          <p:cNvSpPr txBox="1"/>
          <p:nvPr/>
        </p:nvSpPr>
        <p:spPr>
          <a:xfrm>
            <a:off x="18914036" y="20039174"/>
            <a:ext cx="6278227" cy="3533614"/>
          </a:xfrm>
          <a:prstGeom prst="rect">
            <a:avLst/>
          </a:prstGeom>
          <a:noFill/>
        </p:spPr>
        <p:txBody>
          <a:bodyPr wrap="square" lIns="252000" tIns="180000" rIns="252000" bIns="180000" rtlCol="0">
            <a:spAutoFit/>
          </a:bodyPr>
          <a:lstStyle/>
          <a:p>
            <a:pPr algn="just"/>
            <a:r>
              <a:rPr lang="tr-TR" sz="2200" b="1" dirty="0">
                <a:latin typeface="Times New Roman" panose="02020603050405020304" pitchFamily="18" charset="0"/>
                <a:cs typeface="Times New Roman" panose="02020603050405020304" pitchFamily="18" charset="0"/>
              </a:rPr>
              <a:t>İndirgenmiş </a:t>
            </a:r>
            <a:r>
              <a:rPr lang="tr-TR" sz="2200" b="1" dirty="0" smtClean="0">
                <a:latin typeface="Times New Roman" panose="02020603050405020304" pitchFamily="18" charset="0"/>
                <a:cs typeface="Times New Roman" panose="02020603050405020304" pitchFamily="18" charset="0"/>
              </a:rPr>
              <a:t>Maliyet(</a:t>
            </a:r>
            <a:r>
              <a:rPr lang="tr-TR" sz="2200" b="1" dirty="0" err="1" smtClean="0">
                <a:latin typeface="Times New Roman" panose="02020603050405020304" pitchFamily="18" charset="0"/>
                <a:cs typeface="Times New Roman" panose="02020603050405020304" pitchFamily="18" charset="0"/>
              </a:rPr>
              <a:t>Reduced</a:t>
            </a:r>
            <a:r>
              <a:rPr lang="tr-TR" sz="2200" b="1" dirty="0" smtClean="0">
                <a:latin typeface="Times New Roman" panose="02020603050405020304" pitchFamily="18" charset="0"/>
                <a:cs typeface="Times New Roman" panose="02020603050405020304" pitchFamily="18" charset="0"/>
              </a:rPr>
              <a:t> </a:t>
            </a:r>
            <a:r>
              <a:rPr lang="tr-TR" sz="2200" b="1" dirty="0" err="1" smtClean="0">
                <a:latin typeface="Times New Roman" panose="02020603050405020304" pitchFamily="18" charset="0"/>
                <a:cs typeface="Times New Roman" panose="02020603050405020304" pitchFamily="18" charset="0"/>
              </a:rPr>
              <a:t>Cost</a:t>
            </a:r>
            <a:r>
              <a:rPr lang="tr-TR" sz="2200" b="1" dirty="0" smtClean="0">
                <a:latin typeface="Times New Roman" panose="02020603050405020304" pitchFamily="18" charset="0"/>
                <a:cs typeface="Times New Roman" panose="02020603050405020304" pitchFamily="18" charset="0"/>
              </a:rPr>
              <a:t>) </a:t>
            </a:r>
            <a:r>
              <a:rPr lang="tr-TR" sz="2200" b="1" dirty="0" smtClean="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Amaç </a:t>
            </a:r>
            <a:r>
              <a:rPr lang="tr-TR" sz="2200" dirty="0" smtClean="0">
                <a:latin typeface="Times New Roman" panose="02020603050405020304" pitchFamily="18" charset="0"/>
                <a:cs typeface="Times New Roman" panose="02020603050405020304" pitchFamily="18" charset="0"/>
              </a:rPr>
              <a:t>fonksiyonunun </a:t>
            </a:r>
            <a:r>
              <a:rPr lang="tr-TR" sz="2200" dirty="0">
                <a:latin typeface="Times New Roman" panose="02020603050405020304" pitchFamily="18" charset="0"/>
                <a:cs typeface="Times New Roman" panose="02020603050405020304" pitchFamily="18" charset="0"/>
              </a:rPr>
              <a:t>en çok olduğu durumlarda azaltma, en az olduğu durumlarda artma etkisi </a:t>
            </a:r>
            <a:r>
              <a:rPr lang="tr-TR" sz="2200" dirty="0" smtClean="0">
                <a:latin typeface="Times New Roman" panose="02020603050405020304" pitchFamily="18" charset="0"/>
                <a:cs typeface="Times New Roman" panose="02020603050405020304" pitchFamily="18" charset="0"/>
              </a:rPr>
              <a:t>gösterir. X1 </a:t>
            </a:r>
            <a:r>
              <a:rPr lang="tr-TR" sz="2200" dirty="0">
                <a:latin typeface="Times New Roman" panose="02020603050405020304" pitchFamily="18" charset="0"/>
                <a:cs typeface="Times New Roman" panose="02020603050405020304" pitchFamily="18" charset="0"/>
              </a:rPr>
              <a:t>üretimin sıfır olduğu gözükmektedir. Ancak X1 den 1 birim üretilmek istenildiğinde katlanılacak maliyet 72,25 </a:t>
            </a:r>
            <a:r>
              <a:rPr lang="tr-TR" sz="2200" dirty="0" err="1">
                <a:latin typeface="Times New Roman" panose="02020603050405020304" pitchFamily="18" charset="0"/>
                <a:cs typeface="Times New Roman" panose="02020603050405020304" pitchFamily="18" charset="0"/>
              </a:rPr>
              <a:t>dir.Aynı</a:t>
            </a:r>
            <a:r>
              <a:rPr lang="tr-TR" sz="2200" dirty="0">
                <a:latin typeface="Times New Roman" panose="02020603050405020304" pitchFamily="18" charset="0"/>
                <a:cs typeface="Times New Roman" panose="02020603050405020304" pitchFamily="18" charset="0"/>
              </a:rPr>
              <a:t> şekilde, </a:t>
            </a:r>
            <a:r>
              <a:rPr lang="tr-TR" sz="2200" dirty="0" smtClean="0">
                <a:latin typeface="Times New Roman" panose="02020603050405020304" pitchFamily="18" charset="0"/>
                <a:cs typeface="Times New Roman" panose="02020603050405020304" pitchFamily="18" charset="0"/>
              </a:rPr>
              <a:t>X3 </a:t>
            </a:r>
            <a:r>
              <a:rPr lang="tr-TR" sz="2200" dirty="0">
                <a:latin typeface="Times New Roman" panose="02020603050405020304" pitchFamily="18" charset="0"/>
                <a:cs typeface="Times New Roman" panose="02020603050405020304" pitchFamily="18" charset="0"/>
              </a:rPr>
              <a:t>14,97, </a:t>
            </a:r>
            <a:r>
              <a:rPr lang="tr-TR" sz="2200" dirty="0" smtClean="0">
                <a:latin typeface="Times New Roman" panose="02020603050405020304" pitchFamily="18" charset="0"/>
                <a:cs typeface="Times New Roman" panose="02020603050405020304" pitchFamily="18" charset="0"/>
              </a:rPr>
              <a:t>X4 </a:t>
            </a:r>
            <a:r>
              <a:rPr lang="tr-TR" sz="2200" dirty="0">
                <a:latin typeface="Times New Roman" panose="02020603050405020304" pitchFamily="18" charset="0"/>
                <a:cs typeface="Times New Roman" panose="02020603050405020304" pitchFamily="18" charset="0"/>
              </a:rPr>
              <a:t>4.52 </a:t>
            </a:r>
            <a:r>
              <a:rPr lang="tr-TR" sz="2200" dirty="0" smtClean="0">
                <a:latin typeface="Times New Roman" panose="02020603050405020304" pitchFamily="18" charset="0"/>
                <a:cs typeface="Times New Roman" panose="02020603050405020304" pitchFamily="18" charset="0"/>
              </a:rPr>
              <a:t>,X </a:t>
            </a:r>
            <a:r>
              <a:rPr lang="tr-TR" sz="2200" dirty="0">
                <a:latin typeface="Times New Roman" panose="02020603050405020304" pitchFamily="18" charset="0"/>
                <a:cs typeface="Times New Roman" panose="02020603050405020304" pitchFamily="18" charset="0"/>
              </a:rPr>
              <a:t>8 için 60.57, </a:t>
            </a:r>
            <a:r>
              <a:rPr lang="tr-TR" sz="2200" dirty="0" smtClean="0">
                <a:latin typeface="Times New Roman" panose="02020603050405020304" pitchFamily="18" charset="0"/>
                <a:cs typeface="Times New Roman" panose="02020603050405020304" pitchFamily="18" charset="0"/>
              </a:rPr>
              <a:t>X </a:t>
            </a:r>
            <a:r>
              <a:rPr lang="tr-TR" sz="2200" dirty="0">
                <a:latin typeface="Times New Roman" panose="02020603050405020304" pitchFamily="18" charset="0"/>
                <a:cs typeface="Times New Roman" panose="02020603050405020304" pitchFamily="18" charset="0"/>
              </a:rPr>
              <a:t>9 için 102 .78, X 10 için 44.74, X 12 için 23.36 , </a:t>
            </a:r>
            <a:r>
              <a:rPr lang="tr-TR" sz="2200" dirty="0" smtClean="0">
                <a:latin typeface="Times New Roman" panose="02020603050405020304" pitchFamily="18" charset="0"/>
                <a:cs typeface="Times New Roman" panose="02020603050405020304" pitchFamily="18" charset="0"/>
              </a:rPr>
              <a:t>X </a:t>
            </a:r>
            <a:r>
              <a:rPr lang="tr-TR" sz="2200" dirty="0">
                <a:latin typeface="Times New Roman" panose="02020603050405020304" pitchFamily="18" charset="0"/>
                <a:cs typeface="Times New Roman" panose="02020603050405020304" pitchFamily="18" charset="0"/>
              </a:rPr>
              <a:t>13 için 27.86 TL katlanılacak maliyet olduğunu görmekteyiz </a:t>
            </a:r>
          </a:p>
        </p:txBody>
      </p:sp>
      <p:sp>
        <p:nvSpPr>
          <p:cNvPr id="55" name="Metin kutusu 54"/>
          <p:cNvSpPr txBox="1"/>
          <p:nvPr/>
        </p:nvSpPr>
        <p:spPr>
          <a:xfrm>
            <a:off x="18887567" y="23165799"/>
            <a:ext cx="6240443" cy="2117842"/>
          </a:xfrm>
          <a:prstGeom prst="rect">
            <a:avLst/>
          </a:prstGeom>
          <a:noFill/>
        </p:spPr>
        <p:txBody>
          <a:bodyPr wrap="square" lIns="252000" tIns="180000" rIns="252000" bIns="180000" rtlCol="0">
            <a:spAutoFit/>
          </a:bodyPr>
          <a:lstStyle/>
          <a:p>
            <a:pPr algn="just"/>
            <a:r>
              <a:rPr lang="tr-TR" sz="2200" b="1" dirty="0" smtClean="0">
                <a:latin typeface="Times New Roman" panose="02020603050405020304" pitchFamily="18" charset="0"/>
                <a:cs typeface="Times New Roman" panose="02020603050405020304" pitchFamily="18" charset="0"/>
              </a:rPr>
              <a:t>Artık(</a:t>
            </a:r>
            <a:r>
              <a:rPr lang="tr-TR" sz="2200" b="1" dirty="0" err="1" smtClean="0">
                <a:latin typeface="Times New Roman" panose="02020603050405020304" pitchFamily="18" charset="0"/>
                <a:cs typeface="Times New Roman" panose="02020603050405020304" pitchFamily="18" charset="0"/>
              </a:rPr>
              <a:t>SlackorSurplus</a:t>
            </a:r>
            <a:r>
              <a:rPr lang="tr-TR" sz="2200" b="1" dirty="0" smtClean="0">
                <a:latin typeface="Times New Roman" panose="02020603050405020304" pitchFamily="18" charset="0"/>
                <a:cs typeface="Times New Roman" panose="02020603050405020304" pitchFamily="18" charset="0"/>
              </a:rPr>
              <a:t>) Değişken </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Kullanılmayan kaynağın miktarını gösterir</a:t>
            </a:r>
            <a:r>
              <a:rPr lang="tr-TR" sz="2200" dirty="0" smtClean="0">
                <a:latin typeface="Times New Roman" panose="02020603050405020304" pitchFamily="18" charset="0"/>
                <a:cs typeface="Times New Roman" panose="02020603050405020304" pitchFamily="18" charset="0"/>
              </a:rPr>
              <a:t>. Çözüme </a:t>
            </a:r>
            <a:r>
              <a:rPr lang="tr-TR" sz="2200" dirty="0">
                <a:latin typeface="Times New Roman" panose="02020603050405020304" pitchFamily="18" charset="0"/>
                <a:cs typeface="Times New Roman" panose="02020603050405020304" pitchFamily="18" charset="0"/>
              </a:rPr>
              <a:t>giren değişkenlerin üretilmesinden sonra ,X4 den 548169.25, X5 den 385200.00,X8 den </a:t>
            </a:r>
            <a:r>
              <a:rPr lang="tr-TR" sz="2200" dirty="0" smtClean="0">
                <a:latin typeface="Times New Roman" panose="02020603050405020304" pitchFamily="18" charset="0"/>
                <a:cs typeface="Times New Roman" panose="02020603050405020304" pitchFamily="18" charset="0"/>
              </a:rPr>
              <a:t>7235906.00 </a:t>
            </a:r>
            <a:r>
              <a:rPr lang="tr-TR" sz="2200" dirty="0">
                <a:latin typeface="Times New Roman" panose="02020603050405020304" pitchFamily="18" charset="0"/>
                <a:cs typeface="Times New Roman" panose="02020603050405020304" pitchFamily="18" charset="0"/>
              </a:rPr>
              <a:t>atıl kapasite kalmıştır. </a:t>
            </a:r>
          </a:p>
        </p:txBody>
      </p:sp>
      <p:sp>
        <p:nvSpPr>
          <p:cNvPr id="56" name="Metin kutusu 55"/>
          <p:cNvSpPr txBox="1"/>
          <p:nvPr/>
        </p:nvSpPr>
        <p:spPr>
          <a:xfrm>
            <a:off x="18909422" y="24889199"/>
            <a:ext cx="6256085" cy="5534162"/>
          </a:xfrm>
          <a:prstGeom prst="rect">
            <a:avLst/>
          </a:prstGeom>
          <a:noFill/>
        </p:spPr>
        <p:txBody>
          <a:bodyPr wrap="square" lIns="252000" tIns="180000" rIns="252000" bIns="180000" rtlCol="0">
            <a:spAutoFit/>
          </a:bodyPr>
          <a:lstStyle/>
          <a:p>
            <a:r>
              <a:rPr lang="tr-TR" sz="2200" b="1" dirty="0">
                <a:latin typeface="Times New Roman" panose="02020603050405020304" pitchFamily="18" charset="0"/>
                <a:cs typeface="Times New Roman" panose="02020603050405020304" pitchFamily="18" charset="0"/>
              </a:rPr>
              <a:t>Dual </a:t>
            </a:r>
            <a:r>
              <a:rPr lang="tr-TR" sz="2200" b="1" dirty="0" err="1" smtClean="0">
                <a:latin typeface="Times New Roman" panose="02020603050405020304" pitchFamily="18" charset="0"/>
                <a:cs typeface="Times New Roman" panose="02020603050405020304" pitchFamily="18" charset="0"/>
              </a:rPr>
              <a:t>Price</a:t>
            </a:r>
            <a:r>
              <a:rPr lang="tr-TR" sz="2200" dirty="0" err="1" smtClean="0">
                <a:latin typeface="Times New Roman" panose="02020603050405020304" pitchFamily="18" charset="0"/>
                <a:cs typeface="Times New Roman" panose="02020603050405020304" pitchFamily="18" charset="0"/>
              </a:rPr>
              <a:t>:</a:t>
            </a:r>
            <a:r>
              <a:rPr lang="tr-TR" sz="2200" dirty="0" err="1">
                <a:latin typeface="Times New Roman" panose="02020603050405020304" pitchFamily="18" charset="0"/>
                <a:cs typeface="Times New Roman" panose="02020603050405020304" pitchFamily="18" charset="0"/>
              </a:rPr>
              <a:t>Gölge</a:t>
            </a:r>
            <a:r>
              <a:rPr lang="tr-TR" sz="2200" dirty="0">
                <a:latin typeface="Times New Roman" panose="02020603050405020304" pitchFamily="18" charset="0"/>
                <a:cs typeface="Times New Roman" panose="02020603050405020304" pitchFamily="18" charset="0"/>
              </a:rPr>
              <a:t> fiyatlar anlamına gelmektedir. Elimizdeki kaynakların bir birim arttırma </a:t>
            </a:r>
            <a:r>
              <a:rPr lang="tr-TR" sz="2200" dirty="0" smtClean="0">
                <a:latin typeface="Times New Roman" panose="02020603050405020304" pitchFamily="18" charset="0"/>
                <a:cs typeface="Times New Roman" panose="02020603050405020304" pitchFamily="18" charset="0"/>
              </a:rPr>
              <a:t>veya </a:t>
            </a:r>
            <a:r>
              <a:rPr lang="tr-TR" sz="2200" dirty="0">
                <a:latin typeface="Times New Roman" panose="02020603050405020304" pitchFamily="18" charset="0"/>
                <a:cs typeface="Times New Roman" panose="02020603050405020304" pitchFamily="18" charset="0"/>
              </a:rPr>
              <a:t>azaltma durumunda amaç </a:t>
            </a:r>
            <a:r>
              <a:rPr lang="tr-TR" sz="2200" dirty="0" smtClean="0">
                <a:latin typeface="Times New Roman" panose="02020603050405020304" pitchFamily="18" charset="0"/>
                <a:cs typeface="Times New Roman" panose="02020603050405020304" pitchFamily="18" charset="0"/>
              </a:rPr>
              <a:t>fonksiyonunun </a:t>
            </a:r>
            <a:r>
              <a:rPr lang="tr-TR" sz="2200" dirty="0">
                <a:latin typeface="Times New Roman" panose="02020603050405020304" pitchFamily="18" charset="0"/>
                <a:cs typeface="Times New Roman" panose="02020603050405020304" pitchFamily="18" charset="0"/>
              </a:rPr>
              <a:t>nasıl değiştiğini gösterir</a:t>
            </a:r>
            <a:r>
              <a:rPr lang="tr-TR" sz="2200" dirty="0" smtClean="0">
                <a:latin typeface="Times New Roman" panose="02020603050405020304" pitchFamily="18" charset="0"/>
                <a:cs typeface="Times New Roman" panose="02020603050405020304" pitchFamily="18" charset="0"/>
              </a:rPr>
              <a:t>. Elimizdeki </a:t>
            </a:r>
            <a:r>
              <a:rPr lang="tr-TR" sz="2200" dirty="0">
                <a:latin typeface="Times New Roman" panose="02020603050405020304" pitchFamily="18" charset="0"/>
                <a:cs typeface="Times New Roman" panose="02020603050405020304" pitchFamily="18" charset="0"/>
              </a:rPr>
              <a:t>kaynağı bir birim arttırdığımızda gölge fiyat kadar amaç </a:t>
            </a:r>
            <a:r>
              <a:rPr lang="tr-TR" sz="2200" dirty="0" smtClean="0">
                <a:latin typeface="Times New Roman" panose="02020603050405020304" pitchFamily="18" charset="0"/>
                <a:cs typeface="Times New Roman" panose="02020603050405020304" pitchFamily="18" charset="0"/>
              </a:rPr>
              <a:t>fonksiyonu </a:t>
            </a:r>
            <a:r>
              <a:rPr lang="tr-TR" sz="2200" dirty="0">
                <a:latin typeface="Times New Roman" panose="02020603050405020304" pitchFamily="18" charset="0"/>
                <a:cs typeface="Times New Roman" panose="02020603050405020304" pitchFamily="18" charset="0"/>
              </a:rPr>
              <a:t>değişecektir. </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2. kısıt bir birim arttırıldığında amaç fonksiyonu 0.10 birim artacaktır. İkinci kısıttaki 40 birimlik kaynak 42 birime </a:t>
            </a:r>
            <a:r>
              <a:rPr lang="tr-TR" sz="2200" dirty="0" smtClean="0">
                <a:latin typeface="Times New Roman" panose="02020603050405020304" pitchFamily="18" charset="0"/>
                <a:cs typeface="Times New Roman" panose="02020603050405020304" pitchFamily="18" charset="0"/>
              </a:rPr>
              <a:t>çıkarılırsa, amaç fonksiyonu </a:t>
            </a:r>
            <a:r>
              <a:rPr lang="tr-TR" sz="2200" dirty="0">
                <a:latin typeface="Times New Roman" panose="02020603050405020304" pitchFamily="18" charset="0"/>
                <a:cs typeface="Times New Roman" panose="02020603050405020304" pitchFamily="18" charset="0"/>
              </a:rPr>
              <a:t>0.10*2=0.2 birim artacaktır. 3. kısıt bir birim arttırıldığında amaç fonksiyonu 4.44 </a:t>
            </a:r>
            <a:r>
              <a:rPr lang="tr-TR" sz="2200" dirty="0" smtClean="0">
                <a:latin typeface="Times New Roman" panose="02020603050405020304" pitchFamily="18" charset="0"/>
                <a:cs typeface="Times New Roman" panose="02020603050405020304" pitchFamily="18" charset="0"/>
              </a:rPr>
              <a:t>birim </a:t>
            </a:r>
            <a:r>
              <a:rPr lang="tr-TR" sz="2200" dirty="0">
                <a:latin typeface="Times New Roman" panose="02020603050405020304" pitchFamily="18" charset="0"/>
                <a:cs typeface="Times New Roman" panose="02020603050405020304" pitchFamily="18" charset="0"/>
              </a:rPr>
              <a:t>artacaktır. Üçüncü kısıttaki 34 birimlik kaynak 35 birime çıkarılmak istenirse, amaç fonksiyonu 4.44*1=4.44 birim </a:t>
            </a:r>
            <a:r>
              <a:rPr lang="tr-TR" sz="2200" dirty="0" smtClean="0">
                <a:latin typeface="Times New Roman" panose="02020603050405020304" pitchFamily="18" charset="0"/>
                <a:cs typeface="Times New Roman" panose="02020603050405020304" pitchFamily="18" charset="0"/>
              </a:rPr>
              <a:t>artacaktır.</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Kısıt </a:t>
            </a:r>
            <a:r>
              <a:rPr lang="tr-TR" sz="2200" dirty="0">
                <a:latin typeface="Times New Roman" panose="02020603050405020304" pitchFamily="18" charset="0"/>
                <a:cs typeface="Times New Roman" panose="02020603050405020304" pitchFamily="18" charset="0"/>
              </a:rPr>
              <a:t>bir birim arttırıldığında amaç fonksiyonu 0.57 birim artacaktır. </a:t>
            </a:r>
            <a:r>
              <a:rPr lang="tr-TR" sz="2200" dirty="0" smtClean="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p:txBody>
      </p:sp>
      <p:sp>
        <p:nvSpPr>
          <p:cNvPr id="57" name="Metin kutusu 56"/>
          <p:cNvSpPr txBox="1"/>
          <p:nvPr/>
        </p:nvSpPr>
        <p:spPr>
          <a:xfrm>
            <a:off x="18924881" y="29951459"/>
            <a:ext cx="6270634" cy="2394841"/>
          </a:xfrm>
          <a:prstGeom prst="rect">
            <a:avLst/>
          </a:prstGeom>
          <a:noFill/>
        </p:spPr>
        <p:txBody>
          <a:bodyPr wrap="square" lIns="252000" tIns="180000" rIns="252000" bIns="180000" rtlCol="0">
            <a:spAutoFit/>
          </a:bodyPr>
          <a:lstStyle/>
          <a:p>
            <a:r>
              <a:rPr lang="tr-TR" sz="2200" b="1" dirty="0" err="1">
                <a:latin typeface="Times New Roman" panose="02020603050405020304" pitchFamily="18" charset="0"/>
                <a:cs typeface="Times New Roman" panose="02020603050405020304" pitchFamily="18" charset="0"/>
              </a:rPr>
              <a:t>Ranges</a:t>
            </a:r>
            <a:r>
              <a:rPr lang="tr-TR" sz="2200" b="1" dirty="0">
                <a:latin typeface="Times New Roman" panose="02020603050405020304" pitchFamily="18" charset="0"/>
                <a:cs typeface="Times New Roman" panose="02020603050405020304" pitchFamily="18" charset="0"/>
              </a:rPr>
              <a:t> (Duyarlılık Aralığı): </a:t>
            </a:r>
            <a:r>
              <a:rPr lang="tr-TR" sz="2200" dirty="0">
                <a:latin typeface="Times New Roman" panose="02020603050405020304" pitchFamily="18" charset="0"/>
                <a:cs typeface="Times New Roman" panose="02020603050405020304" pitchFamily="18" charset="0"/>
              </a:rPr>
              <a:t>X6 değişkeninin amaç </a:t>
            </a:r>
            <a:r>
              <a:rPr lang="tr-TR" sz="2200" dirty="0" smtClean="0">
                <a:latin typeface="Times New Roman" panose="02020603050405020304" pitchFamily="18" charset="0"/>
                <a:cs typeface="Times New Roman" panose="02020603050405020304" pitchFamily="18" charset="0"/>
              </a:rPr>
              <a:t>fonksiyonundaki</a:t>
            </a:r>
            <a:r>
              <a:rPr lang="tr-TR" sz="2200" dirty="0" smtClean="0">
                <a:solidFill>
                  <a:srgbClr val="FF0000"/>
                </a:solidFill>
                <a:latin typeface="Times New Roman" panose="02020603050405020304" pitchFamily="18" charset="0"/>
                <a:cs typeface="Times New Roman" panose="02020603050405020304" pitchFamily="18" charset="0"/>
              </a:rPr>
              <a:t> </a:t>
            </a:r>
            <a:r>
              <a:rPr lang="tr-TR" sz="2200" dirty="0" err="1" smtClean="0">
                <a:solidFill>
                  <a:srgbClr val="FF0000"/>
                </a:solidFill>
                <a:latin typeface="Times New Roman" panose="02020603050405020304" pitchFamily="18" charset="0"/>
                <a:cs typeface="Times New Roman" panose="02020603050405020304" pitchFamily="18" charset="0"/>
              </a:rPr>
              <a:t>katbilir</a:t>
            </a:r>
            <a:r>
              <a:rPr lang="tr-TR" sz="2200" dirty="0" smtClean="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5.78 birim azaltılabilir</a:t>
            </a:r>
            <a:r>
              <a:rPr lang="tr-TR" sz="2200" dirty="0" smtClean="0">
                <a:latin typeface="Times New Roman" panose="02020603050405020304" pitchFamily="18" charset="0"/>
                <a:cs typeface="Times New Roman" panose="02020603050405020304" pitchFamily="18" charset="0"/>
              </a:rPr>
              <a:t>. Bu </a:t>
            </a:r>
            <a:r>
              <a:rPr lang="tr-TR" sz="2200" dirty="0">
                <a:latin typeface="Times New Roman" panose="02020603050405020304" pitchFamily="18" charset="0"/>
                <a:cs typeface="Times New Roman" panose="02020603050405020304" pitchFamily="18" charset="0"/>
              </a:rPr>
              <a:t>durumda X6 değişkeni 68.48 ile 38.22 arasında değer alabilir. X11 değişkeninin amaç </a:t>
            </a:r>
            <a:r>
              <a:rPr lang="tr-TR" sz="2200" dirty="0" smtClean="0">
                <a:latin typeface="Times New Roman" panose="02020603050405020304" pitchFamily="18" charset="0"/>
                <a:cs typeface="Times New Roman" panose="02020603050405020304" pitchFamily="18" charset="0"/>
              </a:rPr>
              <a:t>fonksiyonundaki </a:t>
            </a:r>
            <a:r>
              <a:rPr lang="tr-TR" sz="2200" dirty="0">
                <a:latin typeface="Times New Roman" panose="02020603050405020304" pitchFamily="18" charset="0"/>
                <a:cs typeface="Times New Roman" panose="02020603050405020304" pitchFamily="18" charset="0"/>
              </a:rPr>
              <a:t>katsayısı 32.14 birim arttırılabilir, 7.45 birim azaltılabilir.</a:t>
            </a:r>
          </a:p>
        </p:txBody>
      </p:sp>
      <p:sp>
        <p:nvSpPr>
          <p:cNvPr id="58" name="Metin kutusu 57"/>
          <p:cNvSpPr txBox="1"/>
          <p:nvPr/>
        </p:nvSpPr>
        <p:spPr>
          <a:xfrm>
            <a:off x="20774640" y="32172865"/>
            <a:ext cx="2501972" cy="461665"/>
          </a:xfrm>
          <a:prstGeom prst="rect">
            <a:avLst/>
          </a:prstGeom>
          <a:noFill/>
        </p:spPr>
        <p:txBody>
          <a:bodyPr wrap="square" rtlCol="0">
            <a:spAutoFit/>
          </a:bodyPr>
          <a:lstStyle/>
          <a:p>
            <a:pPr algn="ctr"/>
            <a:r>
              <a:rPr lang="tr-TR" sz="2200" b="1" dirty="0" smtClean="0">
                <a:latin typeface="Times New Roman" panose="02020603050405020304" pitchFamily="18" charset="0"/>
                <a:cs typeface="Times New Roman" panose="02020603050405020304" pitchFamily="18" charset="0"/>
              </a:rPr>
              <a:t>5.SONUÇ</a:t>
            </a:r>
            <a:r>
              <a:rPr lang="tr-TR" sz="2400" b="1" dirty="0" smtClean="0"/>
              <a:t> </a:t>
            </a:r>
            <a:endParaRPr lang="tr-TR" sz="2200" dirty="0">
              <a:latin typeface="Times New Roman" panose="02020603050405020304" pitchFamily="18" charset="0"/>
              <a:cs typeface="Times New Roman" panose="02020603050405020304" pitchFamily="18" charset="0"/>
            </a:endParaRPr>
          </a:p>
        </p:txBody>
      </p:sp>
      <p:sp>
        <p:nvSpPr>
          <p:cNvPr id="59" name="Metin kutusu 58"/>
          <p:cNvSpPr txBox="1"/>
          <p:nvPr/>
        </p:nvSpPr>
        <p:spPr>
          <a:xfrm>
            <a:off x="18959665" y="32535630"/>
            <a:ext cx="6222510" cy="3410504"/>
          </a:xfrm>
          <a:prstGeom prst="rect">
            <a:avLst/>
          </a:prstGeom>
          <a:noFill/>
        </p:spPr>
        <p:txBody>
          <a:bodyPr wrap="square" lIns="252000" tIns="180000" rIns="252000" bIns="180000" rtlCol="0">
            <a:spAutoFit/>
          </a:bodyPr>
          <a:lstStyle/>
          <a:p>
            <a:pPr algn="just"/>
            <a:r>
              <a:rPr lang="tr-TR" sz="2200" dirty="0">
                <a:latin typeface="Times New Roman" panose="02020603050405020304" pitchFamily="18" charset="0"/>
                <a:cs typeface="Times New Roman" panose="02020603050405020304" pitchFamily="18" charset="0"/>
              </a:rPr>
              <a:t>İşletmeden alınan veriler kullanılarak optimum kapasite kullanımı için üretim </a:t>
            </a:r>
            <a:r>
              <a:rPr lang="tr-TR" sz="2200" dirty="0" smtClean="0">
                <a:latin typeface="Times New Roman" panose="02020603050405020304" pitchFamily="18" charset="0"/>
                <a:cs typeface="Times New Roman" panose="02020603050405020304" pitchFamily="18" charset="0"/>
              </a:rPr>
              <a:t>sınırlı modeli </a:t>
            </a:r>
            <a:r>
              <a:rPr lang="tr-TR" sz="2200" dirty="0">
                <a:latin typeface="Times New Roman" panose="02020603050405020304" pitchFamily="18" charset="0"/>
                <a:cs typeface="Times New Roman" panose="02020603050405020304" pitchFamily="18" charset="0"/>
              </a:rPr>
              <a:t>geliştirilmiştir. İşletmenin üretmiş olduğu 14 farklı üründen 217180,90 adet </a:t>
            </a:r>
            <a:r>
              <a:rPr lang="tr-TR" sz="2200" dirty="0" err="1">
                <a:latin typeface="Times New Roman" panose="02020603050405020304" pitchFamily="18" charset="0"/>
                <a:cs typeface="Times New Roman" panose="02020603050405020304" pitchFamily="18" charset="0"/>
              </a:rPr>
              <a:t>Volant</a:t>
            </a:r>
            <a:r>
              <a:rPr lang="tr-TR" sz="2200" dirty="0">
                <a:latin typeface="Times New Roman" panose="02020603050405020304" pitchFamily="18" charset="0"/>
                <a:cs typeface="Times New Roman" panose="02020603050405020304" pitchFamily="18" charset="0"/>
              </a:rPr>
              <a:t> Muhafazası 2060 üretilmesi halinde teorikte yıllık olarak 43.433.618 TL kar elde edileceği görülmüştür. Bu kar oranı pratikte 96300 Adet Yatak </a:t>
            </a:r>
            <a:r>
              <a:rPr lang="tr-TR" sz="2200" dirty="0" err="1">
                <a:latin typeface="Times New Roman" panose="02020603050405020304" pitchFamily="18" charset="0"/>
                <a:cs typeface="Times New Roman" panose="02020603050405020304" pitchFamily="18" charset="0"/>
              </a:rPr>
              <a:t>Flanşı</a:t>
            </a:r>
            <a:r>
              <a:rPr lang="tr-TR" sz="2200" dirty="0">
                <a:latin typeface="Times New Roman" panose="02020603050405020304" pitchFamily="18" charset="0"/>
                <a:cs typeface="Times New Roman" panose="02020603050405020304" pitchFamily="18" charset="0"/>
              </a:rPr>
              <a:t> Sol üretilmesi halinde 42.372.000 TL kar elde edileceği şeklinde bir çözüme ulaşılmıştır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2454</TotalTime>
  <Words>1846</Words>
  <Application>Microsoft Office PowerPoint</Application>
  <PresentationFormat>Özel</PresentationFormat>
  <Paragraphs>626</Paragraphs>
  <Slides>1</Slides>
  <Notes>1</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ck</cp:lastModifiedBy>
  <cp:revision>269</cp:revision>
  <dcterms:created xsi:type="dcterms:W3CDTF">2015-12-27T20:03:58Z</dcterms:created>
  <dcterms:modified xsi:type="dcterms:W3CDTF">2016-06-02T18:27:20Z</dcterms:modified>
</cp:coreProperties>
</file>