
<file path=[Content_Types].xml><?xml version="1.0" encoding="utf-8"?>
<Types xmlns="http://schemas.openxmlformats.org/package/2006/content-types">
  <Default Extension="png" ContentType="image/png"/>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72" r:id="rId1"/>
  </p:sldMasterIdLst>
  <p:notesMasterIdLst>
    <p:notesMasterId r:id="rId3"/>
  </p:notesMasterIdLst>
  <p:sldIdLst>
    <p:sldId id="256" r:id="rId2"/>
  </p:sldIdLst>
  <p:sldSz cx="25203150" cy="36004500"/>
  <p:notesSz cx="6858000" cy="9144000"/>
  <p:defaultTextStyle>
    <a:defPPr>
      <a:defRPr lang="tr-T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451" autoAdjust="0"/>
  </p:normalViewPr>
  <p:slideViewPr>
    <p:cSldViewPr>
      <p:cViewPr>
        <p:scale>
          <a:sx n="75" d="100"/>
          <a:sy n="75" d="100"/>
        </p:scale>
        <p:origin x="-4566" y="-14046"/>
      </p:cViewPr>
      <p:guideLst>
        <p:guide orient="horz" pos="11340"/>
        <p:guide pos="7938"/>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16B2FD-DAA8-4144-A847-EB86BCC8FC5C}" type="datetimeFigureOut">
              <a:rPr lang="tr-TR" smtClean="0"/>
              <a:pPr/>
              <a:t>31.5.2016</a:t>
            </a:fld>
            <a:endParaRPr lang="tr-TR"/>
          </a:p>
        </p:txBody>
      </p:sp>
      <p:sp>
        <p:nvSpPr>
          <p:cNvPr id="4" name="3 Slayt Görüntüsü Yer Tutucusu"/>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B741F-D574-4EEE-8E8E-49529D14AD4C}" type="slidenum">
              <a:rPr lang="tr-TR" smtClean="0"/>
              <a:pPr/>
              <a:t>‹#›</a:t>
            </a:fld>
            <a:endParaRPr lang="tr-TR"/>
          </a:p>
        </p:txBody>
      </p:sp>
    </p:spTree>
    <p:extLst>
      <p:ext uri="{BB962C8B-B14F-4D97-AF65-F5344CB8AC3E}">
        <p14:creationId xmlns:p14="http://schemas.microsoft.com/office/powerpoint/2010/main" val="3837072366"/>
      </p:ext>
    </p:extLst>
  </p:cSld>
  <p:clrMap bg1="lt1" tx1="dk1" bg2="lt2" tx2="dk2" accent1="accent1" accent2="accent2" accent3="accent3" accent4="accent4" accent5="accent5" accent6="accent6" hlink="hlink" folHlink="folHlink"/>
  <p:notesStyle>
    <a:lvl1pPr marL="0" algn="l" defTabSz="3497580" rtl="0" eaLnBrk="1" latinLnBrk="0" hangingPunct="1">
      <a:defRPr sz="4600" kern="1200">
        <a:solidFill>
          <a:schemeClr val="tx1"/>
        </a:solidFill>
        <a:latin typeface="+mn-lt"/>
        <a:ea typeface="+mn-ea"/>
        <a:cs typeface="+mn-cs"/>
      </a:defRPr>
    </a:lvl1pPr>
    <a:lvl2pPr marL="1748790" algn="l" defTabSz="3497580" rtl="0" eaLnBrk="1" latinLnBrk="0" hangingPunct="1">
      <a:defRPr sz="4600" kern="1200">
        <a:solidFill>
          <a:schemeClr val="tx1"/>
        </a:solidFill>
        <a:latin typeface="+mn-lt"/>
        <a:ea typeface="+mn-ea"/>
        <a:cs typeface="+mn-cs"/>
      </a:defRPr>
    </a:lvl2pPr>
    <a:lvl3pPr marL="3497580" algn="l" defTabSz="3497580" rtl="0" eaLnBrk="1" latinLnBrk="0" hangingPunct="1">
      <a:defRPr sz="4600" kern="1200">
        <a:solidFill>
          <a:schemeClr val="tx1"/>
        </a:solidFill>
        <a:latin typeface="+mn-lt"/>
        <a:ea typeface="+mn-ea"/>
        <a:cs typeface="+mn-cs"/>
      </a:defRPr>
    </a:lvl3pPr>
    <a:lvl4pPr marL="5246370" algn="l" defTabSz="3497580" rtl="0" eaLnBrk="1" latinLnBrk="0" hangingPunct="1">
      <a:defRPr sz="4600" kern="1200">
        <a:solidFill>
          <a:schemeClr val="tx1"/>
        </a:solidFill>
        <a:latin typeface="+mn-lt"/>
        <a:ea typeface="+mn-ea"/>
        <a:cs typeface="+mn-cs"/>
      </a:defRPr>
    </a:lvl4pPr>
    <a:lvl5pPr marL="6995160" algn="l" defTabSz="3497580" rtl="0" eaLnBrk="1" latinLnBrk="0" hangingPunct="1">
      <a:defRPr sz="4600" kern="1200">
        <a:solidFill>
          <a:schemeClr val="tx1"/>
        </a:solidFill>
        <a:latin typeface="+mn-lt"/>
        <a:ea typeface="+mn-ea"/>
        <a:cs typeface="+mn-cs"/>
      </a:defRPr>
    </a:lvl5pPr>
    <a:lvl6pPr marL="8743950" algn="l" defTabSz="3497580" rtl="0" eaLnBrk="1" latinLnBrk="0" hangingPunct="1">
      <a:defRPr sz="4600" kern="1200">
        <a:solidFill>
          <a:schemeClr val="tx1"/>
        </a:solidFill>
        <a:latin typeface="+mn-lt"/>
        <a:ea typeface="+mn-ea"/>
        <a:cs typeface="+mn-cs"/>
      </a:defRPr>
    </a:lvl6pPr>
    <a:lvl7pPr marL="10492740" algn="l" defTabSz="3497580" rtl="0" eaLnBrk="1" latinLnBrk="0" hangingPunct="1">
      <a:defRPr sz="4600" kern="1200">
        <a:solidFill>
          <a:schemeClr val="tx1"/>
        </a:solidFill>
        <a:latin typeface="+mn-lt"/>
        <a:ea typeface="+mn-ea"/>
        <a:cs typeface="+mn-cs"/>
      </a:defRPr>
    </a:lvl7pPr>
    <a:lvl8pPr marL="12241530" algn="l" defTabSz="3497580" rtl="0" eaLnBrk="1" latinLnBrk="0" hangingPunct="1">
      <a:defRPr sz="4600" kern="1200">
        <a:solidFill>
          <a:schemeClr val="tx1"/>
        </a:solidFill>
        <a:latin typeface="+mn-lt"/>
        <a:ea typeface="+mn-ea"/>
        <a:cs typeface="+mn-cs"/>
      </a:defRPr>
    </a:lvl8pPr>
    <a:lvl9pPr marL="13990320" algn="l" defTabSz="3497580" rtl="0" eaLnBrk="1" latinLnBrk="0" hangingPunct="1">
      <a:defRPr sz="4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62B741F-D574-4EEE-8E8E-49529D14AD4C}" type="slidenum">
              <a:rPr lang="tr-TR" smtClean="0"/>
              <a:pPr/>
              <a:t>1</a:t>
            </a:fld>
            <a:endParaRPr lang="tr-TR"/>
          </a:p>
        </p:txBody>
      </p:sp>
    </p:spTree>
    <p:extLst>
      <p:ext uri="{BB962C8B-B14F-4D97-AF65-F5344CB8AC3E}">
        <p14:creationId xmlns:p14="http://schemas.microsoft.com/office/powerpoint/2010/main" val="421379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890236" y="11184745"/>
            <a:ext cx="21422678" cy="771763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3780473" y="20402550"/>
            <a:ext cx="17642205" cy="9201150"/>
          </a:xfrm>
        </p:spPr>
        <p:txBody>
          <a:bodyPr/>
          <a:lstStyle>
            <a:lvl1pPr marL="0" indent="0" algn="ctr">
              <a:buNone/>
              <a:defRPr>
                <a:solidFill>
                  <a:schemeClr val="tx1">
                    <a:tint val="75000"/>
                  </a:schemeClr>
                </a:solidFill>
              </a:defRPr>
            </a:lvl1pPr>
            <a:lvl2pPr marL="1748285" indent="0" algn="ctr">
              <a:buNone/>
              <a:defRPr>
                <a:solidFill>
                  <a:schemeClr val="tx1">
                    <a:tint val="75000"/>
                  </a:schemeClr>
                </a:solidFill>
              </a:defRPr>
            </a:lvl2pPr>
            <a:lvl3pPr marL="3496563" indent="0" algn="ctr">
              <a:buNone/>
              <a:defRPr>
                <a:solidFill>
                  <a:schemeClr val="tx1">
                    <a:tint val="75000"/>
                  </a:schemeClr>
                </a:solidFill>
              </a:defRPr>
            </a:lvl3pPr>
            <a:lvl4pPr marL="5244848" indent="0" algn="ctr">
              <a:buNone/>
              <a:defRPr>
                <a:solidFill>
                  <a:schemeClr val="tx1">
                    <a:tint val="75000"/>
                  </a:schemeClr>
                </a:solidFill>
              </a:defRPr>
            </a:lvl4pPr>
            <a:lvl5pPr marL="6993133" indent="0" algn="ctr">
              <a:buNone/>
              <a:defRPr>
                <a:solidFill>
                  <a:schemeClr val="tx1">
                    <a:tint val="75000"/>
                  </a:schemeClr>
                </a:solidFill>
              </a:defRPr>
            </a:lvl5pPr>
            <a:lvl6pPr marL="8741418" indent="0" algn="ctr">
              <a:buNone/>
              <a:defRPr>
                <a:solidFill>
                  <a:schemeClr val="tx1">
                    <a:tint val="75000"/>
                  </a:schemeClr>
                </a:solidFill>
              </a:defRPr>
            </a:lvl6pPr>
            <a:lvl7pPr marL="10489695" indent="0" algn="ctr">
              <a:buNone/>
              <a:defRPr>
                <a:solidFill>
                  <a:schemeClr val="tx1">
                    <a:tint val="75000"/>
                  </a:schemeClr>
                </a:solidFill>
              </a:defRPr>
            </a:lvl7pPr>
            <a:lvl8pPr marL="12237980" indent="0" algn="ctr">
              <a:buNone/>
              <a:defRPr>
                <a:solidFill>
                  <a:schemeClr val="tx1">
                    <a:tint val="75000"/>
                  </a:schemeClr>
                </a:solidFill>
              </a:defRPr>
            </a:lvl8pPr>
            <a:lvl9pPr marL="13986266"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B375AEB-28E7-46F3-9E3E-3D4A293198F7}" type="datetimeFigureOut">
              <a:rPr lang="tr-TR" smtClean="0"/>
              <a:pPr/>
              <a:t>31.5.2016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B375AEB-28E7-46F3-9E3E-3D4A293198F7}" type="datetimeFigureOut">
              <a:rPr lang="tr-TR" smtClean="0"/>
              <a:pPr/>
              <a:t>31.5.2016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0362545" y="7567613"/>
            <a:ext cx="15629453" cy="1612868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74184" y="7567613"/>
            <a:ext cx="46468308" cy="1612868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B375AEB-28E7-46F3-9E3E-3D4A293198F7}" type="datetimeFigureOut">
              <a:rPr lang="tr-TR" smtClean="0"/>
              <a:pPr/>
              <a:t>31.5.2016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B375AEB-28E7-46F3-9E3E-3D4A293198F7}" type="datetimeFigureOut">
              <a:rPr lang="tr-TR" smtClean="0"/>
              <a:pPr/>
              <a:t>31.5.2016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990875" y="23136238"/>
            <a:ext cx="21422678" cy="7150894"/>
          </a:xfrm>
        </p:spPr>
        <p:txBody>
          <a:bodyPr anchor="t"/>
          <a:lstStyle>
            <a:lvl1pPr algn="l">
              <a:defRPr sz="153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1990875" y="15260256"/>
            <a:ext cx="21422678" cy="7875982"/>
          </a:xfrm>
        </p:spPr>
        <p:txBody>
          <a:bodyPr anchor="b"/>
          <a:lstStyle>
            <a:lvl1pPr marL="0" indent="0">
              <a:buNone/>
              <a:defRPr sz="7700">
                <a:solidFill>
                  <a:schemeClr val="tx1">
                    <a:tint val="75000"/>
                  </a:schemeClr>
                </a:solidFill>
              </a:defRPr>
            </a:lvl1pPr>
            <a:lvl2pPr marL="1748285" indent="0">
              <a:buNone/>
              <a:defRPr sz="6900">
                <a:solidFill>
                  <a:schemeClr val="tx1">
                    <a:tint val="75000"/>
                  </a:schemeClr>
                </a:solidFill>
              </a:defRPr>
            </a:lvl2pPr>
            <a:lvl3pPr marL="3496563" indent="0">
              <a:buNone/>
              <a:defRPr sz="6100">
                <a:solidFill>
                  <a:schemeClr val="tx1">
                    <a:tint val="75000"/>
                  </a:schemeClr>
                </a:solidFill>
              </a:defRPr>
            </a:lvl3pPr>
            <a:lvl4pPr marL="5244848" indent="0">
              <a:buNone/>
              <a:defRPr sz="5400">
                <a:solidFill>
                  <a:schemeClr val="tx1">
                    <a:tint val="75000"/>
                  </a:schemeClr>
                </a:solidFill>
              </a:defRPr>
            </a:lvl4pPr>
            <a:lvl5pPr marL="6993133" indent="0">
              <a:buNone/>
              <a:defRPr sz="5400">
                <a:solidFill>
                  <a:schemeClr val="tx1">
                    <a:tint val="75000"/>
                  </a:schemeClr>
                </a:solidFill>
              </a:defRPr>
            </a:lvl5pPr>
            <a:lvl6pPr marL="8741418" indent="0">
              <a:buNone/>
              <a:defRPr sz="5400">
                <a:solidFill>
                  <a:schemeClr val="tx1">
                    <a:tint val="75000"/>
                  </a:schemeClr>
                </a:solidFill>
              </a:defRPr>
            </a:lvl6pPr>
            <a:lvl7pPr marL="10489695" indent="0">
              <a:buNone/>
              <a:defRPr sz="5400">
                <a:solidFill>
                  <a:schemeClr val="tx1">
                    <a:tint val="75000"/>
                  </a:schemeClr>
                </a:solidFill>
              </a:defRPr>
            </a:lvl7pPr>
            <a:lvl8pPr marL="12237980" indent="0">
              <a:buNone/>
              <a:defRPr sz="5400">
                <a:solidFill>
                  <a:schemeClr val="tx1">
                    <a:tint val="75000"/>
                  </a:schemeClr>
                </a:solidFill>
              </a:defRPr>
            </a:lvl8pPr>
            <a:lvl9pPr marL="13986266" indent="0">
              <a:buNone/>
              <a:defRPr sz="5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B375AEB-28E7-46F3-9E3E-3D4A293198F7}" type="datetimeFigureOut">
              <a:rPr lang="tr-TR" smtClean="0"/>
              <a:pPr/>
              <a:t>31.5.2016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74184" y="44105513"/>
            <a:ext cx="31048881" cy="124748925"/>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943117" y="44105513"/>
            <a:ext cx="31048881" cy="124748925"/>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B375AEB-28E7-46F3-9E3E-3D4A293198F7}" type="datetimeFigureOut">
              <a:rPr lang="tr-TR" smtClean="0"/>
              <a:pPr/>
              <a:t>31.5.2016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1260158" y="1441850"/>
            <a:ext cx="22682835" cy="600075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1260158" y="8059343"/>
            <a:ext cx="11135768" cy="3358751"/>
          </a:xfrm>
        </p:spPr>
        <p:txBody>
          <a:bodyPr anchor="b"/>
          <a:lstStyle>
            <a:lvl1pPr marL="0" indent="0">
              <a:buNone/>
              <a:defRPr sz="9200" b="1"/>
            </a:lvl1pPr>
            <a:lvl2pPr marL="1748285" indent="0">
              <a:buNone/>
              <a:defRPr sz="7700" b="1"/>
            </a:lvl2pPr>
            <a:lvl3pPr marL="3496563" indent="0">
              <a:buNone/>
              <a:defRPr sz="6900" b="1"/>
            </a:lvl3pPr>
            <a:lvl4pPr marL="5244848" indent="0">
              <a:buNone/>
              <a:defRPr sz="6100" b="1"/>
            </a:lvl4pPr>
            <a:lvl5pPr marL="6993133" indent="0">
              <a:buNone/>
              <a:defRPr sz="6100" b="1"/>
            </a:lvl5pPr>
            <a:lvl6pPr marL="8741418" indent="0">
              <a:buNone/>
              <a:defRPr sz="6100" b="1"/>
            </a:lvl6pPr>
            <a:lvl7pPr marL="10489695" indent="0">
              <a:buNone/>
              <a:defRPr sz="6100" b="1"/>
            </a:lvl7pPr>
            <a:lvl8pPr marL="12237980" indent="0">
              <a:buNone/>
              <a:defRPr sz="6100" b="1"/>
            </a:lvl8pPr>
            <a:lvl9pPr marL="13986266" indent="0">
              <a:buNone/>
              <a:defRPr sz="6100" b="1"/>
            </a:lvl9pPr>
          </a:lstStyle>
          <a:p>
            <a:pPr lvl="0"/>
            <a:r>
              <a:rPr lang="tr-TR" smtClean="0"/>
              <a:t>Asıl metin stillerini düzenlemek için tıklatın</a:t>
            </a:r>
          </a:p>
        </p:txBody>
      </p:sp>
      <p:sp>
        <p:nvSpPr>
          <p:cNvPr id="4" name="3 İçerik Yer Tutucusu"/>
          <p:cNvSpPr>
            <a:spLocks noGrp="1"/>
          </p:cNvSpPr>
          <p:nvPr>
            <p:ph sz="half" idx="2"/>
          </p:nvPr>
        </p:nvSpPr>
        <p:spPr>
          <a:xfrm>
            <a:off x="1260158" y="11418094"/>
            <a:ext cx="11135768"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12802854" y="8059343"/>
            <a:ext cx="11140142" cy="3358751"/>
          </a:xfrm>
        </p:spPr>
        <p:txBody>
          <a:bodyPr anchor="b"/>
          <a:lstStyle>
            <a:lvl1pPr marL="0" indent="0">
              <a:buNone/>
              <a:defRPr sz="9200" b="1"/>
            </a:lvl1pPr>
            <a:lvl2pPr marL="1748285" indent="0">
              <a:buNone/>
              <a:defRPr sz="7700" b="1"/>
            </a:lvl2pPr>
            <a:lvl3pPr marL="3496563" indent="0">
              <a:buNone/>
              <a:defRPr sz="6900" b="1"/>
            </a:lvl3pPr>
            <a:lvl4pPr marL="5244848" indent="0">
              <a:buNone/>
              <a:defRPr sz="6100" b="1"/>
            </a:lvl4pPr>
            <a:lvl5pPr marL="6993133" indent="0">
              <a:buNone/>
              <a:defRPr sz="6100" b="1"/>
            </a:lvl5pPr>
            <a:lvl6pPr marL="8741418" indent="0">
              <a:buNone/>
              <a:defRPr sz="6100" b="1"/>
            </a:lvl6pPr>
            <a:lvl7pPr marL="10489695" indent="0">
              <a:buNone/>
              <a:defRPr sz="6100" b="1"/>
            </a:lvl7pPr>
            <a:lvl8pPr marL="12237980" indent="0">
              <a:buNone/>
              <a:defRPr sz="6100" b="1"/>
            </a:lvl8pPr>
            <a:lvl9pPr marL="13986266" indent="0">
              <a:buNone/>
              <a:defRPr sz="61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12802854" y="11418094"/>
            <a:ext cx="11140142"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B375AEB-28E7-46F3-9E3E-3D4A293198F7}" type="datetimeFigureOut">
              <a:rPr lang="tr-TR" smtClean="0"/>
              <a:pPr/>
              <a:t>31.5.2016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B375AEB-28E7-46F3-9E3E-3D4A293198F7}" type="datetimeFigureOut">
              <a:rPr lang="tr-TR" smtClean="0"/>
              <a:pPr/>
              <a:t>31.5.2016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B375AEB-28E7-46F3-9E3E-3D4A293198F7}" type="datetimeFigureOut">
              <a:rPr lang="tr-TR" smtClean="0"/>
              <a:pPr/>
              <a:t>31.5.2016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60164" y="1433512"/>
            <a:ext cx="8291663" cy="6100763"/>
          </a:xfrm>
        </p:spPr>
        <p:txBody>
          <a:bodyPr anchor="b"/>
          <a:lstStyle>
            <a:lvl1pPr algn="l">
              <a:defRPr sz="7700" b="1"/>
            </a:lvl1pPr>
          </a:lstStyle>
          <a:p>
            <a:r>
              <a:rPr lang="tr-TR" smtClean="0"/>
              <a:t>Asıl başlık stili için tıklatın</a:t>
            </a:r>
            <a:endParaRPr lang="tr-TR"/>
          </a:p>
        </p:txBody>
      </p:sp>
      <p:sp>
        <p:nvSpPr>
          <p:cNvPr id="3" name="2 İçerik Yer Tutucusu"/>
          <p:cNvSpPr>
            <a:spLocks noGrp="1"/>
          </p:cNvSpPr>
          <p:nvPr>
            <p:ph idx="1"/>
          </p:nvPr>
        </p:nvSpPr>
        <p:spPr>
          <a:xfrm>
            <a:off x="9853732" y="1433526"/>
            <a:ext cx="14089261" cy="30728843"/>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1260164" y="7534288"/>
            <a:ext cx="8291663" cy="24628081"/>
          </a:xfrm>
        </p:spPr>
        <p:txBody>
          <a:bodyPr/>
          <a:lstStyle>
            <a:lvl1pPr marL="0" indent="0">
              <a:buNone/>
              <a:defRPr sz="5400"/>
            </a:lvl1pPr>
            <a:lvl2pPr marL="1748285" indent="0">
              <a:buNone/>
              <a:defRPr sz="4600"/>
            </a:lvl2pPr>
            <a:lvl3pPr marL="3496563" indent="0">
              <a:buNone/>
              <a:defRPr sz="3800"/>
            </a:lvl3pPr>
            <a:lvl4pPr marL="5244848" indent="0">
              <a:buNone/>
              <a:defRPr sz="3400"/>
            </a:lvl4pPr>
            <a:lvl5pPr marL="6993133" indent="0">
              <a:buNone/>
              <a:defRPr sz="3400"/>
            </a:lvl5pPr>
            <a:lvl6pPr marL="8741418" indent="0">
              <a:buNone/>
              <a:defRPr sz="3400"/>
            </a:lvl6pPr>
            <a:lvl7pPr marL="10489695" indent="0">
              <a:buNone/>
              <a:defRPr sz="3400"/>
            </a:lvl7pPr>
            <a:lvl8pPr marL="12237980" indent="0">
              <a:buNone/>
              <a:defRPr sz="3400"/>
            </a:lvl8pPr>
            <a:lvl9pPr marL="13986266" indent="0">
              <a:buNone/>
              <a:defRPr sz="34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B375AEB-28E7-46F3-9E3E-3D4A293198F7}" type="datetimeFigureOut">
              <a:rPr lang="tr-TR" smtClean="0"/>
              <a:pPr/>
              <a:t>31.5.2016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4939994" y="25203150"/>
            <a:ext cx="15121890" cy="2975375"/>
          </a:xfrm>
        </p:spPr>
        <p:txBody>
          <a:bodyPr anchor="b"/>
          <a:lstStyle>
            <a:lvl1pPr algn="l">
              <a:defRPr sz="7700" b="1"/>
            </a:lvl1pPr>
          </a:lstStyle>
          <a:p>
            <a:r>
              <a:rPr lang="tr-TR" smtClean="0"/>
              <a:t>Asıl başlık stili için tıklatın</a:t>
            </a:r>
            <a:endParaRPr lang="tr-TR"/>
          </a:p>
        </p:txBody>
      </p:sp>
      <p:sp>
        <p:nvSpPr>
          <p:cNvPr id="3" name="2 Resim Yer Tutucusu"/>
          <p:cNvSpPr>
            <a:spLocks noGrp="1"/>
          </p:cNvSpPr>
          <p:nvPr>
            <p:ph type="pic" idx="1"/>
          </p:nvPr>
        </p:nvSpPr>
        <p:spPr>
          <a:xfrm>
            <a:off x="4939994" y="3217069"/>
            <a:ext cx="15121890" cy="21602700"/>
          </a:xfrm>
        </p:spPr>
        <p:txBody>
          <a:bodyPr/>
          <a:lstStyle>
            <a:lvl1pPr marL="0" indent="0">
              <a:buNone/>
              <a:defRPr sz="12200"/>
            </a:lvl1pPr>
            <a:lvl2pPr marL="1748285" indent="0">
              <a:buNone/>
              <a:defRPr sz="10700"/>
            </a:lvl2pPr>
            <a:lvl3pPr marL="3496563" indent="0">
              <a:buNone/>
              <a:defRPr sz="9200"/>
            </a:lvl3pPr>
            <a:lvl4pPr marL="5244848" indent="0">
              <a:buNone/>
              <a:defRPr sz="7700"/>
            </a:lvl4pPr>
            <a:lvl5pPr marL="6993133" indent="0">
              <a:buNone/>
              <a:defRPr sz="7700"/>
            </a:lvl5pPr>
            <a:lvl6pPr marL="8741418" indent="0">
              <a:buNone/>
              <a:defRPr sz="7700"/>
            </a:lvl6pPr>
            <a:lvl7pPr marL="10489695" indent="0">
              <a:buNone/>
              <a:defRPr sz="7700"/>
            </a:lvl7pPr>
            <a:lvl8pPr marL="12237980" indent="0">
              <a:buNone/>
              <a:defRPr sz="7700"/>
            </a:lvl8pPr>
            <a:lvl9pPr marL="13986266" indent="0">
              <a:buNone/>
              <a:defRPr sz="7700"/>
            </a:lvl9pPr>
          </a:lstStyle>
          <a:p>
            <a:endParaRPr lang="tr-TR"/>
          </a:p>
        </p:txBody>
      </p:sp>
      <p:sp>
        <p:nvSpPr>
          <p:cNvPr id="4" name="3 Metin Yer Tutucusu"/>
          <p:cNvSpPr>
            <a:spLocks noGrp="1"/>
          </p:cNvSpPr>
          <p:nvPr>
            <p:ph type="body" sz="half" idx="2"/>
          </p:nvPr>
        </p:nvSpPr>
        <p:spPr>
          <a:xfrm>
            <a:off x="4939994" y="28178524"/>
            <a:ext cx="15121890" cy="4225526"/>
          </a:xfrm>
        </p:spPr>
        <p:txBody>
          <a:bodyPr/>
          <a:lstStyle>
            <a:lvl1pPr marL="0" indent="0">
              <a:buNone/>
              <a:defRPr sz="5400"/>
            </a:lvl1pPr>
            <a:lvl2pPr marL="1748285" indent="0">
              <a:buNone/>
              <a:defRPr sz="4600"/>
            </a:lvl2pPr>
            <a:lvl3pPr marL="3496563" indent="0">
              <a:buNone/>
              <a:defRPr sz="3800"/>
            </a:lvl3pPr>
            <a:lvl4pPr marL="5244848" indent="0">
              <a:buNone/>
              <a:defRPr sz="3400"/>
            </a:lvl4pPr>
            <a:lvl5pPr marL="6993133" indent="0">
              <a:buNone/>
              <a:defRPr sz="3400"/>
            </a:lvl5pPr>
            <a:lvl6pPr marL="8741418" indent="0">
              <a:buNone/>
              <a:defRPr sz="3400"/>
            </a:lvl6pPr>
            <a:lvl7pPr marL="10489695" indent="0">
              <a:buNone/>
              <a:defRPr sz="3400"/>
            </a:lvl7pPr>
            <a:lvl8pPr marL="12237980" indent="0">
              <a:buNone/>
              <a:defRPr sz="3400"/>
            </a:lvl8pPr>
            <a:lvl9pPr marL="13986266" indent="0">
              <a:buNone/>
              <a:defRPr sz="34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B375AEB-28E7-46F3-9E3E-3D4A293198F7}" type="datetimeFigureOut">
              <a:rPr lang="tr-TR" smtClean="0"/>
              <a:pPr/>
              <a:t>31.5.2016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1260158" y="1441850"/>
            <a:ext cx="22682835" cy="6000750"/>
          </a:xfrm>
          <a:prstGeom prst="rect">
            <a:avLst/>
          </a:prstGeom>
        </p:spPr>
        <p:txBody>
          <a:bodyPr vert="horz" lIns="349659" tIns="174825" rIns="349659" bIns="174825"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1260158" y="8401063"/>
            <a:ext cx="22682835" cy="23761306"/>
          </a:xfrm>
          <a:prstGeom prst="rect">
            <a:avLst/>
          </a:prstGeom>
        </p:spPr>
        <p:txBody>
          <a:bodyPr vert="horz" lIns="349659" tIns="174825" rIns="349659" bIns="17482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1260158" y="33370840"/>
            <a:ext cx="5880735" cy="1916906"/>
          </a:xfrm>
          <a:prstGeom prst="rect">
            <a:avLst/>
          </a:prstGeom>
        </p:spPr>
        <p:txBody>
          <a:bodyPr vert="horz" lIns="349659" tIns="174825" rIns="349659" bIns="174825" rtlCol="0" anchor="ctr"/>
          <a:lstStyle>
            <a:lvl1pPr algn="l">
              <a:defRPr sz="4600">
                <a:solidFill>
                  <a:schemeClr val="tx1">
                    <a:tint val="75000"/>
                  </a:schemeClr>
                </a:solidFill>
              </a:defRPr>
            </a:lvl1pPr>
          </a:lstStyle>
          <a:p>
            <a:fld id="{0B375AEB-28E7-46F3-9E3E-3D4A293198F7}" type="datetimeFigureOut">
              <a:rPr lang="tr-TR" smtClean="0"/>
              <a:pPr/>
              <a:t>31.5.2016</a:t>
            </a:fld>
            <a:endParaRPr lang="tr-TR"/>
          </a:p>
        </p:txBody>
      </p:sp>
      <p:sp>
        <p:nvSpPr>
          <p:cNvPr id="5" name="4 Altbilgi Yer Tutucusu"/>
          <p:cNvSpPr>
            <a:spLocks noGrp="1"/>
          </p:cNvSpPr>
          <p:nvPr>
            <p:ph type="ftr" sz="quarter" idx="3"/>
          </p:nvPr>
        </p:nvSpPr>
        <p:spPr>
          <a:xfrm>
            <a:off x="8611076" y="33370840"/>
            <a:ext cx="7980998" cy="1916906"/>
          </a:xfrm>
          <a:prstGeom prst="rect">
            <a:avLst/>
          </a:prstGeom>
        </p:spPr>
        <p:txBody>
          <a:bodyPr vert="horz" lIns="349659" tIns="174825" rIns="349659" bIns="174825" rtlCol="0" anchor="ctr"/>
          <a:lstStyle>
            <a:lvl1pPr algn="ctr">
              <a:defRPr sz="46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18062258" y="33370840"/>
            <a:ext cx="5880735" cy="1916906"/>
          </a:xfrm>
          <a:prstGeom prst="rect">
            <a:avLst/>
          </a:prstGeom>
        </p:spPr>
        <p:txBody>
          <a:bodyPr vert="horz" lIns="349659" tIns="174825" rIns="349659" bIns="174825" rtlCol="0" anchor="ctr"/>
          <a:lstStyle>
            <a:lvl1pPr algn="r">
              <a:defRPr sz="4600">
                <a:solidFill>
                  <a:schemeClr val="tx1">
                    <a:tint val="75000"/>
                  </a:schemeClr>
                </a:solidFill>
              </a:defRPr>
            </a:lvl1pPr>
          </a:lstStyle>
          <a:p>
            <a:fld id="{DF38DB4A-3649-45D0-812D-FFED955093A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496563" rtl="0" eaLnBrk="1" latinLnBrk="0" hangingPunct="1">
        <a:spcBef>
          <a:spcPct val="0"/>
        </a:spcBef>
        <a:buNone/>
        <a:defRPr sz="16800" kern="1200">
          <a:solidFill>
            <a:schemeClr val="tx1"/>
          </a:solidFill>
          <a:latin typeface="+mj-lt"/>
          <a:ea typeface="+mj-ea"/>
          <a:cs typeface="+mj-cs"/>
        </a:defRPr>
      </a:lvl1pPr>
    </p:titleStyle>
    <p:bodyStyle>
      <a:lvl1pPr marL="1311210" indent="-1311210" algn="l" defTabSz="3496563" rtl="0" eaLnBrk="1" latinLnBrk="0" hangingPunct="1">
        <a:spcBef>
          <a:spcPct val="20000"/>
        </a:spcBef>
        <a:buFont typeface="Arial" pitchFamily="34" charset="0"/>
        <a:buChar char="•"/>
        <a:defRPr sz="12200" kern="1200">
          <a:solidFill>
            <a:schemeClr val="tx1"/>
          </a:solidFill>
          <a:latin typeface="+mn-lt"/>
          <a:ea typeface="+mn-ea"/>
          <a:cs typeface="+mn-cs"/>
        </a:defRPr>
      </a:lvl1pPr>
      <a:lvl2pPr marL="2840958" indent="-1092680" algn="l" defTabSz="3496563" rtl="0" eaLnBrk="1" latinLnBrk="0" hangingPunct="1">
        <a:spcBef>
          <a:spcPct val="20000"/>
        </a:spcBef>
        <a:buFont typeface="Arial" pitchFamily="34" charset="0"/>
        <a:buChar char="–"/>
        <a:defRPr sz="10700" kern="1200">
          <a:solidFill>
            <a:schemeClr val="tx1"/>
          </a:solidFill>
          <a:latin typeface="+mn-lt"/>
          <a:ea typeface="+mn-ea"/>
          <a:cs typeface="+mn-cs"/>
        </a:defRPr>
      </a:lvl2pPr>
      <a:lvl3pPr marL="4370705" indent="-874143" algn="l" defTabSz="3496563" rtl="0" eaLnBrk="1" latinLnBrk="0" hangingPunct="1">
        <a:spcBef>
          <a:spcPct val="20000"/>
        </a:spcBef>
        <a:buFont typeface="Arial" pitchFamily="34" charset="0"/>
        <a:buChar char="•"/>
        <a:defRPr sz="9200" kern="1200">
          <a:solidFill>
            <a:schemeClr val="tx1"/>
          </a:solidFill>
          <a:latin typeface="+mn-lt"/>
          <a:ea typeface="+mn-ea"/>
          <a:cs typeface="+mn-cs"/>
        </a:defRPr>
      </a:lvl3pPr>
      <a:lvl4pPr marL="6118990" indent="-874143" algn="l" defTabSz="3496563"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867275" indent="-874143" algn="l" defTabSz="3496563"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15553" indent="-874143" algn="l" defTabSz="3496563"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3838" indent="-874143" algn="l" defTabSz="3496563"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2123" indent="-874143" algn="l" defTabSz="3496563"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60408" indent="-874143" algn="l" defTabSz="3496563"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tr-TR"/>
      </a:defPPr>
      <a:lvl1pPr marL="0" algn="l" defTabSz="3496563" rtl="0" eaLnBrk="1" latinLnBrk="0" hangingPunct="1">
        <a:defRPr sz="6900" kern="1200">
          <a:solidFill>
            <a:schemeClr val="tx1"/>
          </a:solidFill>
          <a:latin typeface="+mn-lt"/>
          <a:ea typeface="+mn-ea"/>
          <a:cs typeface="+mn-cs"/>
        </a:defRPr>
      </a:lvl1pPr>
      <a:lvl2pPr marL="1748285" algn="l" defTabSz="3496563" rtl="0" eaLnBrk="1" latinLnBrk="0" hangingPunct="1">
        <a:defRPr sz="6900" kern="1200">
          <a:solidFill>
            <a:schemeClr val="tx1"/>
          </a:solidFill>
          <a:latin typeface="+mn-lt"/>
          <a:ea typeface="+mn-ea"/>
          <a:cs typeface="+mn-cs"/>
        </a:defRPr>
      </a:lvl2pPr>
      <a:lvl3pPr marL="3496563" algn="l" defTabSz="3496563" rtl="0" eaLnBrk="1" latinLnBrk="0" hangingPunct="1">
        <a:defRPr sz="6900" kern="1200">
          <a:solidFill>
            <a:schemeClr val="tx1"/>
          </a:solidFill>
          <a:latin typeface="+mn-lt"/>
          <a:ea typeface="+mn-ea"/>
          <a:cs typeface="+mn-cs"/>
        </a:defRPr>
      </a:lvl3pPr>
      <a:lvl4pPr marL="5244848" algn="l" defTabSz="3496563" rtl="0" eaLnBrk="1" latinLnBrk="0" hangingPunct="1">
        <a:defRPr sz="6900" kern="1200">
          <a:solidFill>
            <a:schemeClr val="tx1"/>
          </a:solidFill>
          <a:latin typeface="+mn-lt"/>
          <a:ea typeface="+mn-ea"/>
          <a:cs typeface="+mn-cs"/>
        </a:defRPr>
      </a:lvl4pPr>
      <a:lvl5pPr marL="6993133" algn="l" defTabSz="3496563" rtl="0" eaLnBrk="1" latinLnBrk="0" hangingPunct="1">
        <a:defRPr sz="6900" kern="1200">
          <a:solidFill>
            <a:schemeClr val="tx1"/>
          </a:solidFill>
          <a:latin typeface="+mn-lt"/>
          <a:ea typeface="+mn-ea"/>
          <a:cs typeface="+mn-cs"/>
        </a:defRPr>
      </a:lvl5pPr>
      <a:lvl6pPr marL="8741418" algn="l" defTabSz="3496563" rtl="0" eaLnBrk="1" latinLnBrk="0" hangingPunct="1">
        <a:defRPr sz="6900" kern="1200">
          <a:solidFill>
            <a:schemeClr val="tx1"/>
          </a:solidFill>
          <a:latin typeface="+mn-lt"/>
          <a:ea typeface="+mn-ea"/>
          <a:cs typeface="+mn-cs"/>
        </a:defRPr>
      </a:lvl6pPr>
      <a:lvl7pPr marL="10489695" algn="l" defTabSz="3496563" rtl="0" eaLnBrk="1" latinLnBrk="0" hangingPunct="1">
        <a:defRPr sz="6900" kern="1200">
          <a:solidFill>
            <a:schemeClr val="tx1"/>
          </a:solidFill>
          <a:latin typeface="+mn-lt"/>
          <a:ea typeface="+mn-ea"/>
          <a:cs typeface="+mn-cs"/>
        </a:defRPr>
      </a:lvl7pPr>
      <a:lvl8pPr marL="12237980" algn="l" defTabSz="3496563" rtl="0" eaLnBrk="1" latinLnBrk="0" hangingPunct="1">
        <a:defRPr sz="6900" kern="1200">
          <a:solidFill>
            <a:schemeClr val="tx1"/>
          </a:solidFill>
          <a:latin typeface="+mn-lt"/>
          <a:ea typeface="+mn-ea"/>
          <a:cs typeface="+mn-cs"/>
        </a:defRPr>
      </a:lvl8pPr>
      <a:lvl9pPr marL="13986266" algn="l" defTabSz="3496563"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png"/><Relationship Id="rId18" Type="http://schemas.openxmlformats.org/officeDocument/2006/relationships/image" Target="../media/image10.jpeg"/><Relationship Id="rId3" Type="http://schemas.openxmlformats.org/officeDocument/2006/relationships/notesSlide" Target="../notesSlides/notesSlide1.xml"/><Relationship Id="rId7" Type="http://schemas.openxmlformats.org/officeDocument/2006/relationships/image" Target="../media/image8.JPG"/><Relationship Id="rId12" Type="http://schemas.openxmlformats.org/officeDocument/2006/relationships/oleObject" Target="../embeddings/Microsoft_Excel_97-2003__al__ma_Sayfas_2.xls"/><Relationship Id="rId17" Type="http://schemas.openxmlformats.org/officeDocument/2006/relationships/image" Target="../media/image4.png"/><Relationship Id="rId2" Type="http://schemas.openxmlformats.org/officeDocument/2006/relationships/slideLayout" Target="../slideLayouts/slideLayout3.xml"/><Relationship Id="rId16" Type="http://schemas.openxmlformats.org/officeDocument/2006/relationships/oleObject" Target="../embeddings/Microsoft_Excel_97-2003__al__ma_Sayfas_4.xls"/><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9.jpeg"/><Relationship Id="rId5" Type="http://schemas.openxmlformats.org/officeDocument/2006/relationships/image" Target="../media/image6.png"/><Relationship Id="rId15" Type="http://schemas.openxmlformats.org/officeDocument/2006/relationships/image" Target="../media/image3.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oleObject" Target="../embeddings/Microsoft_Excel_97-2003__al__ma_Sayfas_1.xls"/><Relationship Id="rId14" Type="http://schemas.openxmlformats.org/officeDocument/2006/relationships/oleObject" Target="../embeddings/Microsoft_Excel_97-2003__al__ma_Sayfas_3.xls"/></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tint val="66000"/>
                <a:satMod val="160000"/>
                <a:alpha val="80000"/>
              </a:schemeClr>
            </a:gs>
            <a:gs pos="50000">
              <a:schemeClr val="accent1">
                <a:tint val="44500"/>
                <a:satMod val="160000"/>
              </a:schemeClr>
            </a:gs>
            <a:gs pos="100000">
              <a:schemeClr val="accent1">
                <a:tint val="23500"/>
                <a:satMod val="160000"/>
              </a:schemeClr>
            </a:gs>
          </a:gsLst>
          <a:lin ang="16200000" scaled="0"/>
          <a:tileRect/>
        </a:gradFill>
        <a:effectLst/>
      </p:bgPr>
    </p:bg>
    <p:spTree>
      <p:nvGrpSpPr>
        <p:cNvPr id="1" name=""/>
        <p:cNvGrpSpPr/>
        <p:nvPr/>
      </p:nvGrpSpPr>
      <p:grpSpPr>
        <a:xfrm>
          <a:off x="0" y="0"/>
          <a:ext cx="0" cy="0"/>
          <a:chOff x="0" y="0"/>
          <a:chExt cx="0" cy="0"/>
        </a:xfrm>
      </p:grpSpPr>
      <p:sp>
        <p:nvSpPr>
          <p:cNvPr id="4" name="10 Başlık"/>
          <p:cNvSpPr txBox="1">
            <a:spLocks/>
          </p:cNvSpPr>
          <p:nvPr/>
        </p:nvSpPr>
        <p:spPr>
          <a:xfrm>
            <a:off x="0" y="4500468"/>
            <a:ext cx="6300000" cy="31504032"/>
          </a:xfrm>
          <a:prstGeom prst="rect">
            <a:avLst/>
          </a:prstGeom>
          <a:noFill/>
          <a:ln>
            <a:solidFill>
              <a:srgbClr val="FF0000"/>
            </a:solidFill>
          </a:ln>
        </p:spPr>
        <p:txBody>
          <a:bodyPr vert="horz" lIns="349758" tIns="174879" rIns="349758" bIns="174879" rtlCol="0" anchor="ctr">
            <a:normAutofit/>
          </a:bodyPr>
          <a:lstStyle/>
          <a:p>
            <a:pPr algn="just">
              <a:spcBef>
                <a:spcPct val="20000"/>
              </a:spcBef>
              <a:defRPr/>
            </a:pPr>
            <a:endParaRPr lang="tr-TR" sz="2200" dirty="0" smtClean="0">
              <a:latin typeface="Times New Roman" pitchFamily="18" charset="0"/>
              <a:cs typeface="Times New Roman" pitchFamily="18" charset="0"/>
            </a:endParaRPr>
          </a:p>
          <a:p>
            <a:pPr lvl="0" algn="ctr">
              <a:spcBef>
                <a:spcPct val="20000"/>
              </a:spcBef>
              <a:defRPr/>
            </a:pPr>
            <a:endParaRPr lang="tr-TR" sz="2200" dirty="0" smtClean="0">
              <a:latin typeface="Times New Roman" pitchFamily="18" charset="0"/>
              <a:cs typeface="Times New Roman" pitchFamily="18" charset="0"/>
            </a:endParaRPr>
          </a:p>
          <a:p>
            <a:pPr lvl="0" algn="ctr">
              <a:spcBef>
                <a:spcPct val="20000"/>
              </a:spcBef>
              <a:defRPr/>
            </a:pPr>
            <a:endParaRPr lang="tr-TR" sz="2200" dirty="0" smtClean="0">
              <a:latin typeface="Times New Roman" pitchFamily="18" charset="0"/>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algn="just">
              <a:lnSpc>
                <a:spcPct val="120000"/>
              </a:lnSpc>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2 İçerik Yer Tutucusu"/>
          <p:cNvSpPr txBox="1">
            <a:spLocks/>
          </p:cNvSpPr>
          <p:nvPr/>
        </p:nvSpPr>
        <p:spPr>
          <a:xfrm>
            <a:off x="428596" y="1000108"/>
            <a:ext cx="8215370" cy="1785848"/>
          </a:xfrm>
          <a:prstGeom prst="rect">
            <a:avLst/>
          </a:prstGeom>
        </p:spPr>
        <p:txBody>
          <a:bodyPr vert="horz" lIns="349758" tIns="174879" rIns="349758" bIns="174879" rtlCol="0">
            <a:normAutofit/>
          </a:bodyPr>
          <a:lstStyle/>
          <a:p>
            <a:pPr marL="0" marR="0" lvl="0" indent="0" algn="ctr" defTabSz="3497580" rtl="0" eaLnBrk="1" fontAlgn="auto" latinLnBrk="0" hangingPunct="1">
              <a:lnSpc>
                <a:spcPct val="100000"/>
              </a:lnSpc>
              <a:spcBef>
                <a:spcPct val="20000"/>
              </a:spcBef>
              <a:spcAft>
                <a:spcPts val="0"/>
              </a:spcAft>
              <a:buClrTx/>
              <a:buSzTx/>
              <a:buFont typeface="Arial" pitchFamily="34" charset="0"/>
              <a:buNone/>
              <a:tabLst/>
              <a:defRPr/>
            </a:pPr>
            <a:endParaRPr kumimoji="0" lang="tr-TR" sz="22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35" name="2 İçerik Yer Tutucusu"/>
          <p:cNvSpPr txBox="1">
            <a:spLocks/>
          </p:cNvSpPr>
          <p:nvPr/>
        </p:nvSpPr>
        <p:spPr>
          <a:xfrm>
            <a:off x="0" y="17002118"/>
            <a:ext cx="6315031" cy="4643470"/>
          </a:xfrm>
          <a:prstGeom prst="rect">
            <a:avLst/>
          </a:prstGeom>
          <a:ln>
            <a:noFill/>
          </a:ln>
        </p:spPr>
        <p:txBody>
          <a:bodyPr vert="horz" lIns="349758" tIns="174879" rIns="349758" bIns="174879" rtlCol="0">
            <a:noAutofit/>
          </a:bodyPr>
          <a:lstStyle/>
          <a:p>
            <a:pPr marL="0" marR="0" lvl="0" indent="0" algn="just" defTabSz="3497580" rtl="0" eaLnBrk="1" fontAlgn="auto" latinLnBrk="0" hangingPunct="1">
              <a:lnSpc>
                <a:spcPct val="100000"/>
              </a:lnSpc>
              <a:spcBef>
                <a:spcPct val="20000"/>
              </a:spcBef>
              <a:spcAft>
                <a:spcPts val="0"/>
              </a:spcAft>
              <a:buClrTx/>
              <a:buSzTx/>
              <a:buFont typeface="Arial" pitchFamily="34" charset="0"/>
              <a:buChar char="•"/>
              <a:tabLst/>
              <a:defRPr/>
            </a:pPr>
            <a:endParaRPr kumimoji="0" lang="tr-TR" sz="2200" b="0" i="0" u="none" strike="noStrike" kern="1200" cap="none" spc="0" normalizeH="0" baseline="0" noProof="0" dirty="0" smtClean="0">
              <a:ln>
                <a:noFill/>
              </a:ln>
              <a:effectLst/>
              <a:uLnTx/>
              <a:uFillTx/>
              <a:latin typeface="Times New Roman" pitchFamily="18" charset="0"/>
              <a:cs typeface="Times New Roman" pitchFamily="18" charset="0"/>
            </a:endParaRPr>
          </a:p>
        </p:txBody>
      </p:sp>
      <p:sp>
        <p:nvSpPr>
          <p:cNvPr id="42" name="2 İçerik Yer Tutucusu"/>
          <p:cNvSpPr txBox="1">
            <a:spLocks/>
          </p:cNvSpPr>
          <p:nvPr/>
        </p:nvSpPr>
        <p:spPr>
          <a:xfrm>
            <a:off x="0" y="25288926"/>
            <a:ext cx="6315031" cy="157163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77" name="1 Başlık"/>
          <p:cNvSpPr txBox="1">
            <a:spLocks/>
          </p:cNvSpPr>
          <p:nvPr/>
        </p:nvSpPr>
        <p:spPr>
          <a:xfrm>
            <a:off x="6315031" y="4500468"/>
            <a:ext cx="6300000" cy="31504032"/>
          </a:xfrm>
          <a:prstGeom prst="rect">
            <a:avLst/>
          </a:prstGeom>
          <a:ln>
            <a:solidFill>
              <a:srgbClr val="FF0000"/>
            </a:solidFill>
          </a:ln>
        </p:spPr>
        <p:txBody>
          <a:bodyPr vert="horz" lIns="349659" tIns="174825" rIns="349659" bIns="174825" rtlCol="0" anchor="ctr">
            <a:normAutofit/>
          </a:bodyPr>
          <a:lstStyle/>
          <a:p>
            <a:pPr marL="0" marR="0" lvl="0" indent="0" algn="ctr" defTabSz="3496563"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5" name="44 Dikdörtgen"/>
          <p:cNvSpPr/>
          <p:nvPr/>
        </p:nvSpPr>
        <p:spPr>
          <a:xfrm>
            <a:off x="0" y="0"/>
            <a:ext cx="25200000" cy="4462726"/>
          </a:xfrm>
          <a:prstGeom prst="rect">
            <a:avLst/>
          </a:prstGeom>
          <a:noFill/>
          <a:ln>
            <a:solidFill>
              <a:srgbClr val="FF0000"/>
            </a:solidFill>
          </a:ln>
        </p:spPr>
        <p:txBody>
          <a:bodyPr wrap="square" lIns="91406" tIns="45703" rIns="91406" bIns="45703">
            <a:spAutoFit/>
          </a:bodyPr>
          <a:lstStyle/>
          <a:p>
            <a:pPr algn="ctr">
              <a:defRPr/>
            </a:pPr>
            <a:r>
              <a:rPr lang="tr-TR" sz="3200" b="1" dirty="0">
                <a:latin typeface="Times New Roman" pitchFamily="18" charset="0"/>
                <a:cs typeface="Times New Roman" pitchFamily="18" charset="0"/>
              </a:rPr>
              <a:t>T.C </a:t>
            </a:r>
          </a:p>
          <a:p>
            <a:pPr algn="ctr">
              <a:defRPr/>
            </a:pPr>
            <a:r>
              <a:rPr lang="tr-TR" sz="3200" b="1" dirty="0">
                <a:latin typeface="Times New Roman" pitchFamily="18" charset="0"/>
                <a:cs typeface="Times New Roman" pitchFamily="18" charset="0"/>
              </a:rPr>
              <a:t>SAKARYA ÜNİVERSİTESİ</a:t>
            </a:r>
            <a:br>
              <a:rPr lang="tr-TR" sz="3200" b="1" dirty="0">
                <a:latin typeface="Times New Roman" pitchFamily="18" charset="0"/>
                <a:cs typeface="Times New Roman" pitchFamily="18" charset="0"/>
              </a:rPr>
            </a:br>
            <a:r>
              <a:rPr lang="tr-TR" sz="3200" b="1" dirty="0">
                <a:latin typeface="Times New Roman" pitchFamily="18" charset="0"/>
                <a:cs typeface="Times New Roman" pitchFamily="18" charset="0"/>
              </a:rPr>
              <a:t>ENDÜSTRİ MÜHENDİSLİĞİ BÖLÜMÜ</a:t>
            </a:r>
            <a:br>
              <a:rPr lang="tr-TR" sz="3200" b="1" dirty="0">
                <a:latin typeface="Times New Roman" pitchFamily="18" charset="0"/>
                <a:cs typeface="Times New Roman" pitchFamily="18" charset="0"/>
              </a:rPr>
            </a:br>
            <a:r>
              <a:rPr lang="tr-TR" sz="3200" b="1" dirty="0">
                <a:latin typeface="Times New Roman" pitchFamily="18" charset="0"/>
                <a:cs typeface="Times New Roman" pitchFamily="18" charset="0"/>
              </a:rPr>
              <a:t>BİTİRME </a:t>
            </a:r>
            <a:r>
              <a:rPr lang="tr-TR" sz="3200" b="1" dirty="0" smtClean="0">
                <a:latin typeface="Times New Roman" pitchFamily="18" charset="0"/>
                <a:cs typeface="Times New Roman" pitchFamily="18" charset="0"/>
              </a:rPr>
              <a:t>TEZİ (Mayıs , 2016)</a:t>
            </a:r>
          </a:p>
          <a:p>
            <a:pPr algn="ctr">
              <a:defRPr/>
            </a:pPr>
            <a:endParaRPr lang="tr-TR" sz="3200" b="1" dirty="0">
              <a:effectLst>
                <a:outerShdw blurRad="38100" dist="38100" dir="2700000" algn="tl">
                  <a:srgbClr val="C0C0C0"/>
                </a:outerShdw>
              </a:effectLst>
              <a:latin typeface="Times New Roman" pitchFamily="18" charset="0"/>
              <a:cs typeface="Times New Roman" pitchFamily="18" charset="0"/>
            </a:endParaRPr>
          </a:p>
          <a:p>
            <a:pPr algn="ctr">
              <a:defRPr/>
            </a:pPr>
            <a:r>
              <a:rPr lang="tr-TR" sz="3200" b="1" dirty="0" smtClean="0">
                <a:cs typeface="Times New Roman" panose="02020603050405020304" pitchFamily="18" charset="0"/>
              </a:rPr>
              <a:t>OTOMOTİV </a:t>
            </a:r>
            <a:r>
              <a:rPr lang="tr-TR" sz="3200" b="1" dirty="0">
                <a:cs typeface="Times New Roman" panose="02020603050405020304" pitchFamily="18" charset="0"/>
              </a:rPr>
              <a:t>YAN SANAYİ FİRMASINDA  İYİLEŞTİRME </a:t>
            </a:r>
          </a:p>
          <a:p>
            <a:pPr algn="ctr">
              <a:defRPr/>
            </a:pPr>
            <a:r>
              <a:rPr lang="tr-TR" sz="3200" b="1" dirty="0">
                <a:cs typeface="Times New Roman" panose="02020603050405020304" pitchFamily="18" charset="0"/>
              </a:rPr>
              <a:t>ÇALIŞMASI:  ARENA SİMÜLASYON UYGULAMASI</a:t>
            </a:r>
          </a:p>
          <a:p>
            <a:pPr algn="ctr" defTabSz="3497263">
              <a:defRPr/>
            </a:pPr>
            <a:endParaRPr lang="tr-TR" sz="3200" b="1" dirty="0" smtClean="0">
              <a:latin typeface="Times New Roman" pitchFamily="18" charset="0"/>
              <a:cs typeface="Times New Roman" pitchFamily="18" charset="0"/>
            </a:endParaRPr>
          </a:p>
          <a:p>
            <a:pPr algn="ctr" defTabSz="3497263">
              <a:defRPr/>
            </a:pPr>
            <a:endParaRPr lang="tr-TR" sz="2800" b="1" dirty="0">
              <a:latin typeface="Times New Roman" pitchFamily="18" charset="0"/>
              <a:cs typeface="Times New Roman" pitchFamily="18" charset="0"/>
            </a:endParaRPr>
          </a:p>
        </p:txBody>
      </p:sp>
      <p:pic>
        <p:nvPicPr>
          <p:cNvPr id="46" name="Picture 24"/>
          <p:cNvPicPr>
            <a:picLocks noChangeAspect="1" noChangeArrowheads="1"/>
          </p:cNvPicPr>
          <p:nvPr/>
        </p:nvPicPr>
        <p:blipFill>
          <a:blip r:embed="rId4"/>
          <a:srcRect/>
          <a:stretch>
            <a:fillRect/>
          </a:stretch>
        </p:blipFill>
        <p:spPr bwMode="auto">
          <a:xfrm>
            <a:off x="1242933" y="428502"/>
            <a:ext cx="2709862" cy="3597275"/>
          </a:xfrm>
          <a:prstGeom prst="rect">
            <a:avLst/>
          </a:prstGeom>
          <a:noFill/>
          <a:ln w="9525">
            <a:noFill/>
            <a:miter lim="800000"/>
            <a:headEnd/>
            <a:tailEnd/>
          </a:ln>
        </p:spPr>
      </p:pic>
      <p:pic>
        <p:nvPicPr>
          <p:cNvPr id="48" name="Picture 24"/>
          <p:cNvPicPr>
            <a:picLocks noChangeAspect="1" noChangeArrowheads="1"/>
          </p:cNvPicPr>
          <p:nvPr/>
        </p:nvPicPr>
        <p:blipFill>
          <a:blip r:embed="rId4"/>
          <a:srcRect/>
          <a:stretch>
            <a:fillRect/>
          </a:stretch>
        </p:blipFill>
        <p:spPr bwMode="auto">
          <a:xfrm>
            <a:off x="21388449" y="357064"/>
            <a:ext cx="2709863" cy="3597275"/>
          </a:xfrm>
          <a:prstGeom prst="rect">
            <a:avLst/>
          </a:prstGeom>
          <a:noFill/>
          <a:ln w="9525">
            <a:noFill/>
            <a:miter lim="800000"/>
            <a:headEnd/>
            <a:tailEnd/>
          </a:ln>
        </p:spPr>
      </p:pic>
      <p:sp>
        <p:nvSpPr>
          <p:cNvPr id="2050" name="Rectangle 2"/>
          <p:cNvSpPr>
            <a:spLocks noChangeArrowheads="1"/>
          </p:cNvSpPr>
          <p:nvPr/>
        </p:nvSpPr>
        <p:spPr bwMode="auto">
          <a:xfrm>
            <a:off x="0"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1 Başlık"/>
          <p:cNvSpPr txBox="1">
            <a:spLocks/>
          </p:cNvSpPr>
          <p:nvPr/>
        </p:nvSpPr>
        <p:spPr>
          <a:xfrm>
            <a:off x="12601575" y="4500468"/>
            <a:ext cx="6300000" cy="31504032"/>
          </a:xfrm>
          <a:prstGeom prst="rect">
            <a:avLst/>
          </a:prstGeom>
          <a:ln>
            <a:solidFill>
              <a:srgbClr val="FF0000"/>
            </a:solidFill>
          </a:ln>
        </p:spPr>
        <p:txBody>
          <a:bodyPr vert="horz" lIns="349659" tIns="174825" rIns="349659" bIns="174825" rtlCol="0" anchor="ctr">
            <a:normAutofit/>
          </a:bodyPr>
          <a:lstStyle/>
          <a:p>
            <a:pPr marL="0" marR="0" lvl="0" indent="0" algn="ctr" defTabSz="3496563"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7" name="1 Başlık"/>
          <p:cNvSpPr txBox="1">
            <a:spLocks/>
          </p:cNvSpPr>
          <p:nvPr/>
        </p:nvSpPr>
        <p:spPr>
          <a:xfrm>
            <a:off x="18903150" y="4500468"/>
            <a:ext cx="6300000" cy="31504032"/>
          </a:xfrm>
          <a:prstGeom prst="rect">
            <a:avLst/>
          </a:prstGeom>
          <a:ln>
            <a:solidFill>
              <a:srgbClr val="FF0000"/>
            </a:solidFill>
          </a:ln>
        </p:spPr>
        <p:txBody>
          <a:bodyPr vert="horz" lIns="349659" tIns="174825" rIns="349659" bIns="174825" rtlCol="0" anchor="ctr">
            <a:normAutofit/>
          </a:bodyPr>
          <a:lstStyle/>
          <a:p>
            <a:pPr marL="0" marR="0" lvl="0" indent="0" algn="ctr" defTabSz="3496563"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6" name="2 İçerik Yer Tutucusu"/>
          <p:cNvSpPr txBox="1">
            <a:spLocks/>
          </p:cNvSpPr>
          <p:nvPr/>
        </p:nvSpPr>
        <p:spPr>
          <a:xfrm>
            <a:off x="12458699" y="5929228"/>
            <a:ext cx="2857520" cy="785818"/>
          </a:xfrm>
          <a:prstGeom prst="rect">
            <a:avLst/>
          </a:prstGeom>
        </p:spPr>
        <p:txBody>
          <a:bodyPr vert="horz" lIns="349659" tIns="174825" rIns="349659" bIns="174825" rtlCol="0">
            <a:noAutofit/>
          </a:bodyPr>
          <a:lstStyle/>
          <a:p>
            <a:pPr marL="0" marR="0" lvl="0" indent="0" defTabSz="3496563" rtl="0" eaLnBrk="1" fontAlgn="auto" latinLnBrk="0" hangingPunct="1">
              <a:lnSpc>
                <a:spcPct val="100000"/>
              </a:lnSpc>
              <a:spcBef>
                <a:spcPct val="20000"/>
              </a:spcBef>
              <a:spcAft>
                <a:spcPts val="0"/>
              </a:spcAft>
              <a:buClrTx/>
              <a:buSzTx/>
              <a:buFont typeface="Arial" pitchFamily="34" charset="0"/>
              <a:buNone/>
              <a:tabLst/>
              <a:defRPr/>
            </a:pPr>
            <a:endParaRPr kumimoji="0" lang="tr-TR" sz="18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101" name="2 İçerik Yer Tutucusu"/>
          <p:cNvSpPr txBox="1">
            <a:spLocks/>
          </p:cNvSpPr>
          <p:nvPr/>
        </p:nvSpPr>
        <p:spPr>
          <a:xfrm>
            <a:off x="18888118" y="4500468"/>
            <a:ext cx="6315031" cy="3214710"/>
          </a:xfrm>
          <a:prstGeom prst="rect">
            <a:avLst/>
          </a:prstGeom>
        </p:spPr>
        <p:txBody>
          <a:bodyPr vert="horz" lIns="349659" tIns="174825" rIns="349659" bIns="174825" rtlCol="0">
            <a:normAutofit/>
          </a:bodyPr>
          <a:lstStyle/>
          <a:p>
            <a:pPr marL="0" marR="0" lvl="0" indent="0" algn="just" defTabSz="3496563" rtl="0" eaLnBrk="1" fontAlgn="auto" latinLnBrk="0" hangingPunct="1">
              <a:lnSpc>
                <a:spcPct val="100000"/>
              </a:lnSpc>
              <a:spcBef>
                <a:spcPct val="20000"/>
              </a:spcBef>
              <a:spcAft>
                <a:spcPts val="0"/>
              </a:spcAft>
              <a:buClrTx/>
              <a:buSzTx/>
              <a:buFont typeface="Arial" pitchFamily="34" charset="0"/>
              <a:buNone/>
              <a:tabLst/>
              <a:defRPr/>
            </a:pPr>
            <a:endParaRPr kumimoji="0" lang="tr-TR" sz="2200" b="0" i="0" u="none" strike="noStrike" kern="1200" cap="none" spc="0" normalizeH="0" baseline="0" noProof="0" dirty="0">
              <a:ln>
                <a:noFill/>
              </a:ln>
              <a:effectLst/>
              <a:uLnTx/>
              <a:uFillTx/>
              <a:latin typeface="+mn-lt"/>
              <a:ea typeface="+mn-ea"/>
              <a:cs typeface="+mn-cs"/>
            </a:endParaRPr>
          </a:p>
        </p:txBody>
      </p:sp>
      <p:sp>
        <p:nvSpPr>
          <p:cNvPr id="102" name="1 Başlık"/>
          <p:cNvSpPr txBox="1">
            <a:spLocks/>
          </p:cNvSpPr>
          <p:nvPr/>
        </p:nvSpPr>
        <p:spPr>
          <a:xfrm>
            <a:off x="18888119" y="6829358"/>
            <a:ext cx="6315031" cy="671506"/>
          </a:xfrm>
          <a:prstGeom prst="rect">
            <a:avLst/>
          </a:prstGeom>
        </p:spPr>
        <p:txBody>
          <a:bodyPr vert="horz" lIns="349659" tIns="174825" rIns="349659" bIns="174825" rtlCol="0" anchor="ctr">
            <a:noAutofit/>
          </a:bodyPr>
          <a:lstStyle/>
          <a:p>
            <a:pPr marL="0" marR="0" lvl="0" indent="0" algn="ctr" defTabSz="3496563"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3" name="2 İçerik Yer Tutucusu"/>
          <p:cNvSpPr txBox="1">
            <a:spLocks/>
          </p:cNvSpPr>
          <p:nvPr/>
        </p:nvSpPr>
        <p:spPr>
          <a:xfrm>
            <a:off x="18888119" y="7429427"/>
            <a:ext cx="6315031" cy="2500329"/>
          </a:xfrm>
          <a:prstGeom prst="rect">
            <a:avLst/>
          </a:prstGeom>
        </p:spPr>
        <p:txBody>
          <a:bodyPr vert="horz" lIns="349659" tIns="174825" rIns="349659" bIns="174825" rtlCol="0">
            <a:normAutofit/>
          </a:bodyPr>
          <a:lstStyle/>
          <a:p>
            <a:pPr marL="0" marR="0" lvl="0" indent="0" algn="just" defTabSz="3496563" rtl="0" eaLnBrk="1" fontAlgn="auto" latinLnBrk="0" hangingPunct="1">
              <a:lnSpc>
                <a:spcPct val="100000"/>
              </a:lnSpc>
              <a:spcBef>
                <a:spcPct val="20000"/>
              </a:spcBef>
              <a:spcAft>
                <a:spcPts val="0"/>
              </a:spcAft>
              <a:buClrTx/>
              <a:buSzTx/>
              <a:tabLst/>
              <a:defRPr/>
            </a:pPr>
            <a:endParaRPr kumimoji="0" lang="tr-TR" sz="22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81" name="6 İçerik Yer Tutucusu"/>
          <p:cNvSpPr txBox="1">
            <a:spLocks/>
          </p:cNvSpPr>
          <p:nvPr/>
        </p:nvSpPr>
        <p:spPr>
          <a:xfrm>
            <a:off x="0" y="5203140"/>
            <a:ext cx="6300000" cy="3230300"/>
          </a:xfrm>
          <a:prstGeom prst="rect">
            <a:avLst/>
          </a:prstGeom>
        </p:spPr>
        <p:txBody>
          <a:bodyPr vert="horz" lIns="349659" tIns="174825" rIns="349659" bIns="174825" rtlCol="0">
            <a:noAutofit/>
          </a:bodyPr>
          <a:lstStyle/>
          <a:p>
            <a:pPr algn="just" defTabSz="3496563">
              <a:spcBef>
                <a:spcPct val="20000"/>
              </a:spcBef>
              <a:defRPr/>
            </a:pPr>
            <a:r>
              <a:rPr lang="tr-TR" sz="2400" dirty="0" smtClean="0">
                <a:cs typeface="Times New Roman" pitchFamily="18" charset="0"/>
              </a:rPr>
              <a:t>Bitirme çalışmasında konu alınan iyileştirmelerin yapıldığı hat bir otomotiv yan sanayi firmasına ait üretim hattıdır. Konu alınan hatta otomobil kablo donanımına ait bir parça üretimi gerçekleştirilmektedir. İş </a:t>
            </a:r>
            <a:r>
              <a:rPr lang="tr-TR" sz="2400" dirty="0">
                <a:cs typeface="Times New Roman" pitchFamily="18" charset="0"/>
              </a:rPr>
              <a:t>akış </a:t>
            </a:r>
            <a:r>
              <a:rPr lang="tr-TR" sz="2400" dirty="0" smtClean="0">
                <a:cs typeface="Times New Roman" pitchFamily="18" charset="0"/>
              </a:rPr>
              <a:t>diyagramı altta </a:t>
            </a:r>
            <a:r>
              <a:rPr lang="tr-TR" sz="2400" dirty="0">
                <a:cs typeface="Times New Roman" pitchFamily="18" charset="0"/>
              </a:rPr>
              <a:t>görüldüğü </a:t>
            </a:r>
            <a:r>
              <a:rPr lang="tr-TR" sz="2400" dirty="0" smtClean="0">
                <a:cs typeface="Times New Roman" pitchFamily="18" charset="0"/>
              </a:rPr>
              <a:t>gibi </a:t>
            </a:r>
            <a:r>
              <a:rPr lang="tr-TR" sz="2400" dirty="0">
                <a:cs typeface="Times New Roman" pitchFamily="18" charset="0"/>
              </a:rPr>
              <a:t>ü</a:t>
            </a:r>
            <a:r>
              <a:rPr lang="tr-TR" sz="2400" dirty="0" smtClean="0">
                <a:cs typeface="Times New Roman" pitchFamily="18" charset="0"/>
              </a:rPr>
              <a:t>retim malzeme gelişiyle başlayıp çek topla işlemi yapılmasıyla son bularak hattan çıkar. </a:t>
            </a:r>
            <a:endParaRPr kumimoji="0" lang="tr-TR" sz="2400" i="0" u="none" strike="noStrike" kern="1200" cap="none" spc="0" normalizeH="0" baseline="0" noProof="0" dirty="0" smtClean="0">
              <a:ln>
                <a:noFill/>
              </a:ln>
              <a:effectLst/>
              <a:uLnTx/>
              <a:uFillTx/>
              <a:cs typeface="Times New Roman" pitchFamily="18" charset="0"/>
            </a:endParaRPr>
          </a:p>
        </p:txBody>
      </p:sp>
      <p:sp>
        <p:nvSpPr>
          <p:cNvPr id="92" name="78 Dikdörtgen"/>
          <p:cNvSpPr/>
          <p:nvPr/>
        </p:nvSpPr>
        <p:spPr>
          <a:xfrm>
            <a:off x="191440" y="4774801"/>
            <a:ext cx="5764459" cy="461665"/>
          </a:xfrm>
          <a:prstGeom prst="rect">
            <a:avLst/>
          </a:prstGeom>
        </p:spPr>
        <p:txBody>
          <a:bodyPr wrap="square">
            <a:spAutoFit/>
          </a:bodyPr>
          <a:lstStyle/>
          <a:p>
            <a:pPr algn="ctr" defTabSz="3496563">
              <a:spcBef>
                <a:spcPct val="20000"/>
              </a:spcBef>
              <a:defRPr/>
            </a:pPr>
            <a:r>
              <a:rPr lang="tr-TR" sz="2400" b="1" dirty="0" smtClean="0">
                <a:cs typeface="Times New Roman" pitchFamily="18" charset="0"/>
              </a:rPr>
              <a:t>1.İYİLEŞTİRME </a:t>
            </a:r>
            <a:r>
              <a:rPr lang="tr-TR" sz="2400" b="1" dirty="0">
                <a:cs typeface="Times New Roman" pitchFamily="18" charset="0"/>
              </a:rPr>
              <a:t>YAPILAN HATTIN TANITIMI</a:t>
            </a:r>
          </a:p>
        </p:txBody>
      </p:sp>
      <p:pic>
        <p:nvPicPr>
          <p:cNvPr id="95" name="Resim 94"/>
          <p:cNvPicPr>
            <a:picLocks noChangeAspect="1"/>
          </p:cNvPicPr>
          <p:nvPr/>
        </p:nvPicPr>
        <p:blipFill>
          <a:blip r:embed="rId5"/>
          <a:stretch>
            <a:fillRect/>
          </a:stretch>
        </p:blipFill>
        <p:spPr>
          <a:xfrm>
            <a:off x="840740" y="8505888"/>
            <a:ext cx="4556285" cy="5309022"/>
          </a:xfrm>
          <a:prstGeom prst="rect">
            <a:avLst/>
          </a:prstGeom>
        </p:spPr>
      </p:pic>
      <p:sp>
        <p:nvSpPr>
          <p:cNvPr id="99" name="2 İçerik Yer Tutucusu"/>
          <p:cNvSpPr txBox="1">
            <a:spLocks/>
          </p:cNvSpPr>
          <p:nvPr/>
        </p:nvSpPr>
        <p:spPr>
          <a:xfrm>
            <a:off x="816237" y="14010534"/>
            <a:ext cx="4212973" cy="661708"/>
          </a:xfrm>
          <a:prstGeom prst="rect">
            <a:avLst/>
          </a:prstGeom>
        </p:spPr>
        <p:txBody>
          <a:bodyPr vert="horz" lIns="349659" tIns="174825" rIns="349659" bIns="174825" rtlCol="0">
            <a:normAutofit fontScale="92500"/>
          </a:bodyPr>
          <a:lstStyle/>
          <a:p>
            <a:pPr lvl="0" defTabSz="3496563">
              <a:spcBef>
                <a:spcPct val="20000"/>
              </a:spcBef>
            </a:pPr>
            <a:r>
              <a:rPr kumimoji="0" lang="tr-TR" sz="2200" b="0" i="0" u="none" strike="noStrike" kern="1200" cap="none" spc="0" normalizeH="0" baseline="0" noProof="0" dirty="0" smtClean="0">
                <a:ln>
                  <a:noFill/>
                </a:ln>
                <a:effectLst/>
                <a:uLnTx/>
                <a:uFillTx/>
                <a:latin typeface="+mj-lt"/>
                <a:cs typeface="Times New Roman" pitchFamily="18" charset="0"/>
              </a:rPr>
              <a:t>[</a:t>
            </a:r>
            <a:r>
              <a:rPr lang="tr-TR" sz="2200" dirty="0">
                <a:latin typeface="+mj-lt"/>
                <a:cs typeface="Times New Roman" pitchFamily="18" charset="0"/>
              </a:rPr>
              <a:t>1</a:t>
            </a:r>
            <a:r>
              <a:rPr kumimoji="0" lang="tr-TR" sz="2200" b="0" i="0" u="none" strike="noStrike" kern="1200" cap="none" spc="0" normalizeH="0" baseline="0" noProof="0" dirty="0" smtClean="0">
                <a:ln>
                  <a:noFill/>
                </a:ln>
                <a:effectLst/>
                <a:uLnTx/>
                <a:uFillTx/>
                <a:latin typeface="+mj-lt"/>
                <a:cs typeface="Times New Roman" pitchFamily="18" charset="0"/>
              </a:rPr>
              <a:t>] Bonder Hattı</a:t>
            </a:r>
            <a:r>
              <a:rPr kumimoji="0" lang="tr-TR" sz="2200" b="0" i="0" u="none" strike="noStrike" kern="1200" cap="none" spc="0" normalizeH="0" noProof="0" dirty="0" smtClean="0">
                <a:ln>
                  <a:noFill/>
                </a:ln>
                <a:effectLst/>
                <a:uLnTx/>
                <a:uFillTx/>
                <a:latin typeface="+mj-lt"/>
                <a:cs typeface="Times New Roman" pitchFamily="18" charset="0"/>
              </a:rPr>
              <a:t> İş Akış Diyagramı</a:t>
            </a:r>
            <a:endParaRPr kumimoji="0" lang="tr-TR" sz="2200" b="0" i="0" u="none" strike="noStrike" kern="1200" cap="none" spc="0" normalizeH="0" baseline="0" noProof="0" dirty="0">
              <a:ln>
                <a:noFill/>
              </a:ln>
              <a:effectLst/>
              <a:uLnTx/>
              <a:uFillTx/>
              <a:latin typeface="+mj-lt"/>
            </a:endParaRPr>
          </a:p>
        </p:txBody>
      </p:sp>
      <p:sp>
        <p:nvSpPr>
          <p:cNvPr id="100" name="134 Metin Yer Tutucusu"/>
          <p:cNvSpPr>
            <a:spLocks noGrp="1"/>
          </p:cNvSpPr>
          <p:nvPr>
            <p:ph type="body" idx="1"/>
          </p:nvPr>
        </p:nvSpPr>
        <p:spPr>
          <a:xfrm>
            <a:off x="175" y="14750426"/>
            <a:ext cx="6299825" cy="6736274"/>
          </a:xfrm>
        </p:spPr>
        <p:txBody>
          <a:bodyPr numCol="1">
            <a:noAutofit/>
          </a:bodyPr>
          <a:lstStyle/>
          <a:p>
            <a:pPr algn="just"/>
            <a:r>
              <a:rPr lang="tr-TR" sz="2400" dirty="0">
                <a:solidFill>
                  <a:schemeClr val="tx1"/>
                </a:solidFill>
                <a:cs typeface="Times New Roman" pitchFamily="18" charset="0"/>
              </a:rPr>
              <a:t>Bu üretim hattında bonder hattının 3 boyutlu çiziminde gösterildiği gibi 3 farklı çeşitte üretim yapılmaktadır. Çizimde görülen mavi zeminli alan kahverengi zeminli alan ve yeşil zeminli alanda farklı tipteki ürünler </a:t>
            </a:r>
            <a:r>
              <a:rPr lang="tr-TR" sz="2400" dirty="0" smtClean="0">
                <a:solidFill>
                  <a:schemeClr val="tx1"/>
                </a:solidFill>
                <a:cs typeface="Times New Roman" pitchFamily="18" charset="0"/>
              </a:rPr>
              <a:t>üretilmektedir. Ve her bir üretim tipi için kullanılan makine ve işçiler alttaki görselde gösterilmiştir. Mevcut durumda mavi alanda gösterildiği üzere 1 adet bonder makinası, 1 adet raychem makinesi ve 2 operatör 1.5 tipi ürünü üretmekte, kahverengi zeminli alanda görüldüğü üzere 2 adet bonder makinesi 1 adet raychem makinesi ve 3 operatör 2.5 tipi ürünü üretmekte, yeşil alanda da görüldüğü üzere 2 adet bonder makinesi 1 adet raychem makinesi ve 3 operatör 3.5 tipi ürünü üretmektedir.</a:t>
            </a:r>
          </a:p>
        </p:txBody>
      </p:sp>
      <p:pic>
        <p:nvPicPr>
          <p:cNvPr id="104" name="Resim 103"/>
          <p:cNvPicPr>
            <a:picLocks noChangeAspect="1"/>
          </p:cNvPicPr>
          <p:nvPr/>
        </p:nvPicPr>
        <p:blipFill>
          <a:blip r:embed="rId6"/>
          <a:stretch>
            <a:fillRect/>
          </a:stretch>
        </p:blipFill>
        <p:spPr>
          <a:xfrm>
            <a:off x="232846" y="21509097"/>
            <a:ext cx="5877827" cy="4391943"/>
          </a:xfrm>
          <a:prstGeom prst="rect">
            <a:avLst/>
          </a:prstGeom>
        </p:spPr>
      </p:pic>
      <p:sp>
        <p:nvSpPr>
          <p:cNvPr id="107" name="2 İçerik Yer Tutucusu"/>
          <p:cNvSpPr txBox="1">
            <a:spLocks/>
          </p:cNvSpPr>
          <p:nvPr/>
        </p:nvSpPr>
        <p:spPr>
          <a:xfrm>
            <a:off x="28487" y="26097912"/>
            <a:ext cx="6286544" cy="594465"/>
          </a:xfrm>
          <a:prstGeom prst="rect">
            <a:avLst/>
          </a:prstGeom>
        </p:spPr>
        <p:txBody>
          <a:bodyPr vert="horz" lIns="349659" tIns="174825" rIns="349659" bIns="174825" rtlCol="0">
            <a:normAutofit fontScale="92500" lnSpcReduction="20000"/>
          </a:bodyPr>
          <a:lstStyle/>
          <a:p>
            <a:pPr lvl="0" defTabSz="3496563">
              <a:spcBef>
                <a:spcPct val="20000"/>
              </a:spcBef>
            </a:pPr>
            <a:r>
              <a:rPr kumimoji="0" lang="tr-TR" sz="2200" b="0" i="0" u="none" strike="noStrike" kern="1200" cap="none" spc="0" normalizeH="0" baseline="0" noProof="0" dirty="0" smtClean="0">
                <a:ln>
                  <a:noFill/>
                </a:ln>
                <a:effectLst/>
                <a:uLnTx/>
                <a:uFillTx/>
                <a:cs typeface="Times New Roman" pitchFamily="18" charset="0"/>
              </a:rPr>
              <a:t>[</a:t>
            </a:r>
            <a:r>
              <a:rPr lang="tr-TR" sz="2200" dirty="0">
                <a:cs typeface="Times New Roman" pitchFamily="18" charset="0"/>
              </a:rPr>
              <a:t>2</a:t>
            </a:r>
            <a:r>
              <a:rPr kumimoji="0" lang="tr-TR" sz="2200" b="0" i="0" u="none" strike="noStrike" kern="1200" cap="none" spc="0" normalizeH="0" baseline="0" noProof="0" dirty="0" smtClean="0">
                <a:ln>
                  <a:noFill/>
                </a:ln>
                <a:effectLst/>
                <a:uLnTx/>
                <a:uFillTx/>
                <a:cs typeface="Times New Roman" pitchFamily="18" charset="0"/>
              </a:rPr>
              <a:t>] Bonder</a:t>
            </a:r>
            <a:r>
              <a:rPr kumimoji="0" lang="tr-TR" sz="2200" b="0" i="0" u="none" strike="noStrike" kern="1200" cap="none" spc="0" normalizeH="0" noProof="0" dirty="0" smtClean="0">
                <a:ln>
                  <a:noFill/>
                </a:ln>
                <a:effectLst/>
                <a:uLnTx/>
                <a:uFillTx/>
                <a:cs typeface="Times New Roman" pitchFamily="18" charset="0"/>
              </a:rPr>
              <a:t> Hattı 3 Boyutlu Görseli</a:t>
            </a:r>
            <a:endParaRPr kumimoji="0" lang="tr-TR" sz="2200" b="0" i="0" u="none" strike="noStrike" kern="1200" cap="none" spc="0" normalizeH="0" baseline="0" noProof="0" dirty="0" smtClean="0">
              <a:ln>
                <a:noFill/>
              </a:ln>
              <a:effectLst/>
              <a:uLnTx/>
              <a:uFillTx/>
              <a:cs typeface="Times New Roman" pitchFamily="18" charset="0"/>
            </a:endParaRPr>
          </a:p>
          <a:p>
            <a:pPr marL="0" marR="0" lvl="0" indent="0" defTabSz="3496563" rtl="0" eaLnBrk="1" fontAlgn="auto" latinLnBrk="0" hangingPunct="1">
              <a:lnSpc>
                <a:spcPct val="100000"/>
              </a:lnSpc>
              <a:spcBef>
                <a:spcPct val="20000"/>
              </a:spcBef>
              <a:spcAft>
                <a:spcPts val="0"/>
              </a:spcAft>
              <a:buClrTx/>
              <a:buSzTx/>
              <a:buFont typeface="Arial" pitchFamily="34" charset="0"/>
              <a:buNone/>
              <a:tabLst/>
              <a:defRPr/>
            </a:pPr>
            <a:endParaRPr kumimoji="0" lang="tr-TR" sz="2200" b="0" i="0" u="none" strike="noStrike" kern="1200" cap="none" spc="0" normalizeH="0" baseline="0" noProof="0" dirty="0">
              <a:ln>
                <a:noFill/>
              </a:ln>
              <a:effectLst/>
              <a:uLnTx/>
              <a:uFillTx/>
            </a:endParaRPr>
          </a:p>
        </p:txBody>
      </p:sp>
      <p:sp>
        <p:nvSpPr>
          <p:cNvPr id="118" name="1 Başlık"/>
          <p:cNvSpPr txBox="1">
            <a:spLocks/>
          </p:cNvSpPr>
          <p:nvPr/>
        </p:nvSpPr>
        <p:spPr>
          <a:xfrm>
            <a:off x="387810" y="27004287"/>
            <a:ext cx="5371717" cy="575027"/>
          </a:xfrm>
          <a:prstGeom prst="rect">
            <a:avLst/>
          </a:prstGeom>
        </p:spPr>
        <p:txBody>
          <a:bodyPr vert="horz" lIns="349659" tIns="174825" rIns="349659" bIns="174825" rtlCol="0" anchor="ctr">
            <a:noAutofit/>
          </a:bodyPr>
          <a:lstStyle/>
          <a:p>
            <a:pPr marL="0" marR="0" lvl="0" indent="0" algn="ctr" defTabSz="3496563"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t>2.PROBLEMİN TANIMI</a:t>
            </a:r>
            <a:endParaRPr kumimoji="0" lang="tr-TR" sz="2400" b="1" i="0" u="none" strike="noStrike" kern="1200" cap="none" spc="0" normalizeH="0" baseline="0" noProof="0" dirty="0">
              <a:ln>
                <a:noFill/>
              </a:ln>
              <a:solidFill>
                <a:schemeClr val="tx1"/>
              </a:solidFill>
              <a:effectLst/>
              <a:uLnTx/>
              <a:uFillTx/>
              <a:latin typeface="+mj-lt"/>
              <a:ea typeface="+mj-ea"/>
              <a:cs typeface="Times New Roman" pitchFamily="18" charset="0"/>
            </a:endParaRPr>
          </a:p>
        </p:txBody>
      </p:sp>
      <p:sp>
        <p:nvSpPr>
          <p:cNvPr id="119" name="1 Başlık"/>
          <p:cNvSpPr txBox="1">
            <a:spLocks/>
          </p:cNvSpPr>
          <p:nvPr/>
        </p:nvSpPr>
        <p:spPr>
          <a:xfrm>
            <a:off x="-15032" y="27269910"/>
            <a:ext cx="6315031" cy="8374300"/>
          </a:xfrm>
          <a:prstGeom prst="rect">
            <a:avLst/>
          </a:prstGeom>
          <a:ln>
            <a:noFill/>
          </a:ln>
        </p:spPr>
        <p:txBody>
          <a:bodyPr vert="horz" lIns="349758" tIns="174879" rIns="349758" bIns="174879" rtlCol="0" anchor="ctr">
            <a:noAutofit/>
          </a:bodyPr>
          <a:lstStyle/>
          <a:p>
            <a:pPr lvl="0" algn="just">
              <a:spcBef>
                <a:spcPct val="0"/>
              </a:spcBef>
              <a:defRPr/>
            </a:pPr>
            <a:r>
              <a:rPr lang="tr-TR" sz="2400" dirty="0"/>
              <a:t>Hatta ait çözülmesi planlanan 3 problemi anlatacak </a:t>
            </a:r>
            <a:r>
              <a:rPr lang="tr-TR" sz="2400" dirty="0" smtClean="0"/>
              <a:t>olursak: </a:t>
            </a:r>
            <a:r>
              <a:rPr lang="tr-TR" sz="2400" dirty="0"/>
              <a:t>Mevcut durumda hat yeni gelen sipariş adedini üretecek kapasitede değildir bu durum kapasite eksikliğini gösterir ve kapasite planlaması yapılmasını gerektirir. Hatta ait bir diğer problem ise makine ve operatörlerin verimsiz çalışması </a:t>
            </a:r>
            <a:r>
              <a:rPr lang="tr-TR" sz="2400" dirty="0" smtClean="0"/>
              <a:t>şeklindedir. </a:t>
            </a:r>
            <a:r>
              <a:rPr lang="tr-TR" sz="2400" dirty="0"/>
              <a:t>B</a:t>
            </a:r>
            <a:r>
              <a:rPr lang="tr-TR" sz="2400" dirty="0" smtClean="0"/>
              <a:t>u </a:t>
            </a:r>
            <a:r>
              <a:rPr lang="tr-TR" sz="2400" dirty="0"/>
              <a:t>durum ise verim artırma çalışmalarını gerektirmektedir. Hattaki diğer problem ise 3 hattın da eşit iş dağılımına sahip </a:t>
            </a:r>
            <a:r>
              <a:rPr lang="tr-TR" sz="2400" dirty="0" smtClean="0"/>
              <a:t>olmamasıdır. </a:t>
            </a:r>
            <a:r>
              <a:rPr lang="tr-TR" sz="2400" dirty="0"/>
              <a:t>B</a:t>
            </a:r>
            <a:r>
              <a:rPr lang="tr-TR" sz="2400" dirty="0" smtClean="0"/>
              <a:t>u </a:t>
            </a:r>
            <a:r>
              <a:rPr lang="tr-TR" sz="2400" dirty="0"/>
              <a:t>problem ise hat dengelemeyi gerektirmektedir. Bu </a:t>
            </a:r>
            <a:r>
              <a:rPr lang="tr-TR" sz="2400" dirty="0"/>
              <a:t>3</a:t>
            </a:r>
            <a:r>
              <a:rPr lang="tr-TR" sz="2400" dirty="0" smtClean="0"/>
              <a:t> </a:t>
            </a:r>
            <a:r>
              <a:rPr lang="tr-TR" sz="2400" dirty="0"/>
              <a:t>ana sorunu </a:t>
            </a:r>
            <a:r>
              <a:rPr lang="tr-TR" sz="2400" dirty="0" smtClean="0"/>
              <a:t>çözmek </a:t>
            </a:r>
            <a:r>
              <a:rPr lang="tr-TR" sz="2400" dirty="0"/>
              <a:t>için hat dengeleme çalışması </a:t>
            </a:r>
            <a:r>
              <a:rPr lang="tr-TR" sz="2400" dirty="0" smtClean="0"/>
              <a:t>yapılacaktır. Çözülecek olan sorunlar </a:t>
            </a:r>
            <a:r>
              <a:rPr lang="tr-TR" sz="2400" dirty="0" smtClean="0"/>
              <a:t>3 madde ile alttaki şekilde toplanabilir</a:t>
            </a:r>
          </a:p>
          <a:p>
            <a:pPr lvl="0" algn="just">
              <a:spcBef>
                <a:spcPct val="0"/>
              </a:spcBef>
              <a:defRPr/>
            </a:pPr>
            <a:endParaRPr kumimoji="0" lang="tr-TR"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a:p>
            <a:pPr marL="342900" lvl="0" indent="-342900" algn="just">
              <a:spcBef>
                <a:spcPct val="0"/>
              </a:spcBef>
              <a:buFont typeface="Arial" panose="020B0604020202020204" pitchFamily="34" charset="0"/>
              <a:buChar char="•"/>
              <a:defRPr/>
            </a:pPr>
            <a:r>
              <a:rPr lang="tr-TR" sz="2400" dirty="0" smtClean="0">
                <a:ea typeface="+mj-ea"/>
                <a:cs typeface="Times New Roman" pitchFamily="18" charset="0"/>
              </a:rPr>
              <a:t>Kapasite yetersizliği</a:t>
            </a:r>
          </a:p>
          <a:p>
            <a:pPr marL="342900" lvl="0" indent="-342900" algn="just">
              <a:spcBef>
                <a:spcPct val="0"/>
              </a:spcBef>
              <a:buFont typeface="Arial" panose="020B0604020202020204" pitchFamily="34" charset="0"/>
              <a:buChar char="•"/>
              <a:defRPr/>
            </a:pPr>
            <a:r>
              <a:rPr kumimoji="0" lang="tr-TR" sz="2400" i="0" u="none" strike="noStrike" kern="1200" cap="none" spc="0" normalizeH="0" baseline="0" noProof="0" dirty="0" smtClean="0">
                <a:ln>
                  <a:noFill/>
                </a:ln>
                <a:solidFill>
                  <a:schemeClr val="tx1"/>
                </a:solidFill>
                <a:effectLst/>
                <a:uLnTx/>
                <a:uFillTx/>
                <a:ea typeface="+mj-ea"/>
                <a:cs typeface="Times New Roman" pitchFamily="18" charset="0"/>
              </a:rPr>
              <a:t>Operatör/ Makine verimsizliği</a:t>
            </a:r>
          </a:p>
          <a:p>
            <a:pPr marL="342900" lvl="0" indent="-342900" algn="just">
              <a:spcBef>
                <a:spcPct val="0"/>
              </a:spcBef>
              <a:buFont typeface="Arial" panose="020B0604020202020204" pitchFamily="34" charset="0"/>
              <a:buChar char="•"/>
              <a:defRPr/>
            </a:pPr>
            <a:r>
              <a:rPr lang="tr-TR" sz="2400" dirty="0" smtClean="0">
                <a:ea typeface="+mj-ea"/>
                <a:cs typeface="Times New Roman" pitchFamily="18" charset="0"/>
              </a:rPr>
              <a:t>Dengesiz iş dağılımı</a:t>
            </a:r>
          </a:p>
          <a:p>
            <a:pPr marL="342900" lvl="0" indent="-342900" algn="just">
              <a:spcBef>
                <a:spcPct val="0"/>
              </a:spcBef>
              <a:buFont typeface="Arial" panose="020B0604020202020204" pitchFamily="34" charset="0"/>
              <a:buChar char="•"/>
              <a:defRPr/>
            </a:pPr>
            <a:endParaRPr kumimoji="0" lang="tr-TR" sz="2400" i="0" u="none" strike="noStrike" kern="1200" cap="none" spc="0" normalizeH="0" baseline="0" noProof="0" dirty="0">
              <a:ln>
                <a:noFill/>
              </a:ln>
              <a:solidFill>
                <a:schemeClr val="tx1"/>
              </a:solidFill>
              <a:effectLst/>
              <a:uLnTx/>
              <a:uFillTx/>
              <a:latin typeface="+mj-lt"/>
              <a:ea typeface="+mj-ea"/>
              <a:cs typeface="Times New Roman" pitchFamily="18" charset="0"/>
            </a:endParaRPr>
          </a:p>
        </p:txBody>
      </p:sp>
      <p:sp>
        <p:nvSpPr>
          <p:cNvPr id="120" name="6 İçerik Yer Tutucusu"/>
          <p:cNvSpPr txBox="1">
            <a:spLocks/>
          </p:cNvSpPr>
          <p:nvPr/>
        </p:nvSpPr>
        <p:spPr>
          <a:xfrm>
            <a:off x="6299999" y="4703686"/>
            <a:ext cx="6286545" cy="4922849"/>
          </a:xfrm>
          <a:prstGeom prst="rect">
            <a:avLst/>
          </a:prstGeom>
        </p:spPr>
        <p:txBody>
          <a:bodyPr vert="horz" lIns="349659" tIns="174825" rIns="349659" bIns="174825" rtlCol="0">
            <a:noAutofit/>
          </a:bodyPr>
          <a:lstStyle/>
          <a:p>
            <a:pPr lvl="0" algn="just" defTabSz="3496563">
              <a:spcBef>
                <a:spcPct val="20000"/>
              </a:spcBef>
              <a:defRPr/>
            </a:pPr>
            <a:r>
              <a:rPr lang="tr-TR" sz="2400" b="1" dirty="0">
                <a:cs typeface="Times New Roman" pitchFamily="18" charset="0"/>
              </a:rPr>
              <a:t>Kapasite </a:t>
            </a:r>
            <a:r>
              <a:rPr lang="tr-TR" sz="2400" b="1" dirty="0" smtClean="0">
                <a:cs typeface="Times New Roman" pitchFamily="18" charset="0"/>
              </a:rPr>
              <a:t>Yetersizliği</a:t>
            </a:r>
            <a:endParaRPr lang="tr-TR" sz="2400" dirty="0" smtClean="0">
              <a:cs typeface="Times New Roman" pitchFamily="18" charset="0"/>
            </a:endParaRPr>
          </a:p>
          <a:p>
            <a:pPr algn="just" defTabSz="3496563">
              <a:spcBef>
                <a:spcPct val="20000"/>
              </a:spcBef>
              <a:defRPr/>
            </a:pPr>
            <a:r>
              <a:rPr lang="tr-TR" sz="2400" dirty="0" smtClean="0">
                <a:cs typeface="Times New Roman" pitchFamily="18" charset="0"/>
              </a:rPr>
              <a:t>Yandaki </a:t>
            </a:r>
            <a:r>
              <a:rPr lang="tr-TR" sz="2400" dirty="0">
                <a:cs typeface="Times New Roman" pitchFamily="18" charset="0"/>
              </a:rPr>
              <a:t>modelde mevcut durumun simülasyonu modellenmiş ve 1 günlük çalışma sonucu elde edilen maksimum çıktı bulunmuştur. Buna göre 1.5 hattında günlük maksimum çıktı </a:t>
            </a:r>
            <a:r>
              <a:rPr lang="tr-TR" sz="2400" dirty="0" smtClean="0">
                <a:cs typeface="Times New Roman" pitchFamily="18" charset="0"/>
              </a:rPr>
              <a:t>650 adet, </a:t>
            </a:r>
            <a:r>
              <a:rPr lang="tr-TR" sz="2400" dirty="0">
                <a:cs typeface="Times New Roman" pitchFamily="18" charset="0"/>
              </a:rPr>
              <a:t>2.5 ve 3.5 hattında 1585 adettir. </a:t>
            </a:r>
            <a:r>
              <a:rPr lang="tr-TR" sz="2400" dirty="0" smtClean="0">
                <a:cs typeface="Times New Roman" pitchFamily="18" charset="0"/>
              </a:rPr>
              <a:t>Fabrikanın istediği yeni üretim miktarları ise 1.5 hat için 628, 2.5 için 2030 adet 3.5 hattı için 1696 adettir. Bu durumda hat 2.5 ve hat 3.5 da kapasite yetersizliği söz konusudur. Bu nedenle hat için kapasite planlama, hat dengeleme gerekli hale gelmiştir.</a:t>
            </a:r>
            <a:endParaRPr lang="tr-TR" sz="2400" dirty="0">
              <a:cs typeface="Times New Roman" pitchFamily="18" charset="0"/>
            </a:endParaRPr>
          </a:p>
        </p:txBody>
      </p:sp>
      <p:pic>
        <p:nvPicPr>
          <p:cNvPr id="121" name="Resim 1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9649" y="9929756"/>
            <a:ext cx="5833788" cy="3247957"/>
          </a:xfrm>
          <a:prstGeom prst="rect">
            <a:avLst/>
          </a:prstGeom>
        </p:spPr>
      </p:pic>
      <p:sp>
        <p:nvSpPr>
          <p:cNvPr id="122" name="2 İçerik Yer Tutucusu"/>
          <p:cNvSpPr txBox="1">
            <a:spLocks/>
          </p:cNvSpPr>
          <p:nvPr/>
        </p:nvSpPr>
        <p:spPr>
          <a:xfrm>
            <a:off x="6328487" y="13198894"/>
            <a:ext cx="5342972" cy="666970"/>
          </a:xfrm>
          <a:prstGeom prst="rect">
            <a:avLst/>
          </a:prstGeom>
        </p:spPr>
        <p:txBody>
          <a:bodyPr vert="horz" lIns="349659" tIns="174825" rIns="349659" bIns="174825" rtlCol="0">
            <a:normAutofit/>
          </a:bodyPr>
          <a:lstStyle/>
          <a:p>
            <a:pPr lvl="0" defTabSz="3496563">
              <a:spcBef>
                <a:spcPct val="20000"/>
              </a:spcBef>
            </a:pPr>
            <a:r>
              <a:rPr kumimoji="0" lang="tr-TR" sz="2000" b="0" i="0" u="none" strike="noStrike" kern="1200" cap="none" spc="0" normalizeH="0" baseline="0" noProof="0" dirty="0" smtClean="0">
                <a:ln>
                  <a:noFill/>
                </a:ln>
                <a:effectLst/>
                <a:uLnTx/>
                <a:uFillTx/>
                <a:ea typeface="+mn-ea"/>
                <a:cs typeface="Times New Roman" pitchFamily="18" charset="0"/>
              </a:rPr>
              <a:t>[3] Mevcut Durum Simülasyonu</a:t>
            </a:r>
            <a:r>
              <a:rPr kumimoji="0" lang="tr-TR" sz="2000" b="0" i="0" u="none" strike="noStrike" kern="1200" cap="none" spc="0" normalizeH="0" noProof="0" dirty="0" smtClean="0">
                <a:ln>
                  <a:noFill/>
                </a:ln>
                <a:effectLst/>
                <a:uLnTx/>
                <a:uFillTx/>
                <a:ea typeface="+mn-ea"/>
                <a:cs typeface="Times New Roman" pitchFamily="18" charset="0"/>
              </a:rPr>
              <a:t> Ve Çıktıları</a:t>
            </a:r>
            <a:endParaRPr kumimoji="0" lang="tr-TR" sz="2000" b="0" i="0" u="none" strike="noStrike" kern="1200" cap="none" spc="0" normalizeH="0" baseline="0" noProof="0" dirty="0" smtClean="0">
              <a:ln>
                <a:noFill/>
              </a:ln>
              <a:effectLst/>
              <a:uLnTx/>
              <a:uFillTx/>
              <a:ea typeface="+mn-ea"/>
              <a:cs typeface="Times New Roman" pitchFamily="18" charset="0"/>
            </a:endParaRPr>
          </a:p>
          <a:p>
            <a:pPr marL="0" marR="0" lvl="0" indent="0" defTabSz="3496563"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a:ln>
                <a:noFill/>
              </a:ln>
              <a:effectLst/>
              <a:uLnTx/>
              <a:uFillTx/>
              <a:ea typeface="+mn-ea"/>
            </a:endParaRPr>
          </a:p>
        </p:txBody>
      </p:sp>
      <p:sp>
        <p:nvSpPr>
          <p:cNvPr id="123" name="50 Metin kutusu"/>
          <p:cNvSpPr txBox="1"/>
          <p:nvPr/>
        </p:nvSpPr>
        <p:spPr>
          <a:xfrm>
            <a:off x="6548137" y="13837570"/>
            <a:ext cx="5833787" cy="2277547"/>
          </a:xfrm>
          <a:prstGeom prst="rect">
            <a:avLst/>
          </a:prstGeom>
          <a:noFill/>
        </p:spPr>
        <p:txBody>
          <a:bodyPr wrap="square" rtlCol="0">
            <a:spAutoFit/>
          </a:bodyPr>
          <a:lstStyle/>
          <a:p>
            <a:pPr algn="just"/>
            <a:r>
              <a:rPr lang="tr-TR" sz="2200" b="1" dirty="0" smtClean="0">
                <a:latin typeface="+mj-lt"/>
                <a:cs typeface="Times New Roman" pitchFamily="18" charset="0"/>
              </a:rPr>
              <a:t>Operatör/ Makine Verimsizliği</a:t>
            </a:r>
          </a:p>
          <a:p>
            <a:pPr algn="just"/>
            <a:r>
              <a:rPr lang="tr-TR" sz="2400" dirty="0"/>
              <a:t>B</a:t>
            </a:r>
            <a:r>
              <a:rPr lang="tr-TR" sz="2400" dirty="0" smtClean="0"/>
              <a:t>onder ve raychem makinelerine ait verim oranları alttaki gibi olup özellikle bonder makinelerinde verimsizlik çok fazladır. Operatör verimsizliği de hesaplanmış olup bir hat dengeleme ihtiyacı doğmuştur.</a:t>
            </a:r>
          </a:p>
        </p:txBody>
      </p:sp>
      <mc:AlternateContent xmlns:mc="http://schemas.openxmlformats.org/markup-compatibility/2006" xmlns:a14="http://schemas.microsoft.com/office/drawing/2010/main">
        <mc:Choice Requires="a14">
          <p:graphicFrame>
            <p:nvGraphicFramePr>
              <p:cNvPr id="124" name="Tablo 123"/>
              <p:cNvGraphicFramePr>
                <a:graphicFrameLocks noGrp="1"/>
              </p:cNvGraphicFramePr>
              <p:nvPr>
                <p:extLst>
                  <p:ext uri="{D42A27DB-BD31-4B8C-83A1-F6EECF244321}">
                    <p14:modId xmlns:p14="http://schemas.microsoft.com/office/powerpoint/2010/main" val="948847401"/>
                  </p:ext>
                </p:extLst>
              </p:nvPr>
            </p:nvGraphicFramePr>
            <p:xfrm>
              <a:off x="7040555" y="16527427"/>
              <a:ext cx="4611383" cy="1638486"/>
            </p:xfrm>
            <a:graphic>
              <a:graphicData uri="http://schemas.openxmlformats.org/drawingml/2006/table">
                <a:tbl>
                  <a:tblPr firstRow="1" firstCol="1" bandRow="1">
                    <a:tableStyleId>{5C22544A-7EE6-4342-B048-85BDC9FD1C3A}</a:tableStyleId>
                  </a:tblPr>
                  <a:tblGrid>
                    <a:gridCol w="1940531"/>
                    <a:gridCol w="995466"/>
                    <a:gridCol w="853256"/>
                    <a:gridCol w="822130"/>
                  </a:tblGrid>
                  <a:tr h="0">
                    <a:tc>
                      <a:txBody>
                        <a:bodyPr/>
                        <a:lstStyle/>
                        <a:p>
                          <a:pPr algn="just">
                            <a:lnSpc>
                              <a:spcPct val="150000"/>
                            </a:lnSpc>
                            <a:spcAft>
                              <a:spcPts val="0"/>
                            </a:spcAft>
                            <a:tabLst>
                              <a:tab pos="1162050" algn="l"/>
                            </a:tabLst>
                          </a:pPr>
                          <a:r>
                            <a:rPr lang="tr-TR" sz="2000" dirty="0" smtClean="0">
                              <a:effectLst/>
                            </a:rPr>
                            <a:t>MAKİNEADI/HAT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162050" algn="l"/>
                            </a:tabLst>
                          </a:pPr>
                          <a:r>
                            <a:rPr lang="tr-TR" sz="2000" dirty="0">
                              <a:effectLst/>
                            </a:rPr>
                            <a:t>1,5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162050" algn="l"/>
                            </a:tabLst>
                          </a:pPr>
                          <a:r>
                            <a:rPr lang="tr-TR" sz="2000" dirty="0">
                              <a:effectLst/>
                            </a:rPr>
                            <a:t>2,5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162050" algn="l"/>
                            </a:tabLst>
                          </a:pPr>
                          <a:r>
                            <a:rPr lang="tr-TR" sz="2000" dirty="0">
                              <a:effectLst/>
                            </a:rPr>
                            <a:t>3,5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3727">
                    <a:tc>
                      <a:txBody>
                        <a:bodyPr/>
                        <a:lstStyle/>
                        <a:p>
                          <a:pPr algn="just">
                            <a:lnSpc>
                              <a:spcPct val="150000"/>
                            </a:lnSpc>
                            <a:spcAft>
                              <a:spcPts val="0"/>
                            </a:spcAft>
                            <a:tabLst>
                              <a:tab pos="1162050" algn="l"/>
                            </a:tabLst>
                          </a:pPr>
                          <a:r>
                            <a:rPr lang="tr-TR" sz="2000" dirty="0" smtClean="0">
                              <a:effectLst/>
                            </a:rPr>
                            <a:t>BONDER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1162050" algn="l"/>
                            </a:tabLst>
                          </a:pPr>
                          <a14:m>
                            <m:oMathPara xmlns:m="http://schemas.openxmlformats.org/officeDocument/2006/math">
                              <m:oMathParaPr>
                                <m:jc m:val="centerGroup"/>
                              </m:oMathParaPr>
                              <m:oMath xmlns:m="http://schemas.openxmlformats.org/officeDocument/2006/math">
                                <m:r>
                                  <a:rPr lang="tr-TR" sz="2000">
                                    <a:effectLst/>
                                    <a:latin typeface="Cambria Math" panose="02040503050406030204" pitchFamily="18" charset="0"/>
                                  </a:rPr>
                                  <m:t>0,19</m:t>
                                </m:r>
                              </m:oMath>
                            </m:oMathPara>
                          </a14:m>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1162050" algn="l"/>
                            </a:tabLst>
                          </a:pPr>
                          <a14:m>
                            <m:oMathPara xmlns:m="http://schemas.openxmlformats.org/officeDocument/2006/math">
                              <m:oMathParaPr>
                                <m:jc m:val="centerGroup"/>
                              </m:oMathParaPr>
                              <m:oMath xmlns:m="http://schemas.openxmlformats.org/officeDocument/2006/math">
                                <m:r>
                                  <a:rPr lang="tr-TR" sz="2000">
                                    <a:effectLst/>
                                    <a:latin typeface="Cambria Math" panose="02040503050406030204" pitchFamily="18" charset="0"/>
                                  </a:rPr>
                                  <m:t>0,18</m:t>
                                </m:r>
                              </m:oMath>
                            </m:oMathPara>
                          </a14:m>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1162050" algn="l"/>
                            </a:tabLst>
                          </a:pPr>
                          <a14:m>
                            <m:oMathPara xmlns:m="http://schemas.openxmlformats.org/officeDocument/2006/math">
                              <m:oMathParaPr>
                                <m:jc m:val="centerGroup"/>
                              </m:oMathParaPr>
                              <m:oMath xmlns:m="http://schemas.openxmlformats.org/officeDocument/2006/math">
                                <m:r>
                                  <a:rPr lang="tr-TR" sz="2000">
                                    <a:effectLst/>
                                    <a:latin typeface="Cambria Math" panose="02040503050406030204" pitchFamily="18" charset="0"/>
                                  </a:rPr>
                                  <m:t>0,19</m:t>
                                </m:r>
                              </m:oMath>
                            </m:oMathPara>
                          </a14:m>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7559">
                    <a:tc>
                      <a:txBody>
                        <a:bodyPr/>
                        <a:lstStyle/>
                        <a:p>
                          <a:pPr algn="just">
                            <a:lnSpc>
                              <a:spcPct val="150000"/>
                            </a:lnSpc>
                            <a:spcAft>
                              <a:spcPts val="0"/>
                            </a:spcAft>
                            <a:tabLst>
                              <a:tab pos="1162050" algn="l"/>
                            </a:tabLst>
                          </a:pPr>
                          <a:r>
                            <a:rPr lang="tr-TR" sz="2000" dirty="0" smtClean="0">
                              <a:effectLst/>
                              <a:latin typeface="+mn-lt"/>
                              <a:ea typeface="+mn-ea"/>
                              <a:cs typeface="+mn-cs"/>
                            </a:rPr>
                            <a:t>RAYCHEM</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1162050" algn="l"/>
                            </a:tabLst>
                          </a:pPr>
                          <a14:m>
                            <m:oMathPara xmlns:m="http://schemas.openxmlformats.org/officeDocument/2006/math">
                              <m:oMathParaPr>
                                <m:jc m:val="centerGroup"/>
                              </m:oMathParaPr>
                              <m:oMath xmlns:m="http://schemas.openxmlformats.org/officeDocument/2006/math">
                                <m:r>
                                  <a:rPr lang="tr-TR" sz="2000">
                                    <a:effectLst/>
                                    <a:latin typeface="Cambria Math" panose="02040503050406030204" pitchFamily="18" charset="0"/>
                                  </a:rPr>
                                  <m:t>0,51</m:t>
                                </m:r>
                              </m:oMath>
                            </m:oMathPara>
                          </a14:m>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1162050" algn="l"/>
                            </a:tabLst>
                          </a:pPr>
                          <a14:m>
                            <m:oMathPara xmlns:m="http://schemas.openxmlformats.org/officeDocument/2006/math">
                              <m:oMathParaPr>
                                <m:jc m:val="centerGroup"/>
                              </m:oMathParaPr>
                              <m:oMath xmlns:m="http://schemas.openxmlformats.org/officeDocument/2006/math">
                                <m:r>
                                  <a:rPr lang="tr-TR" sz="2000">
                                    <a:effectLst/>
                                    <a:latin typeface="Cambria Math" panose="02040503050406030204" pitchFamily="18" charset="0"/>
                                  </a:rPr>
                                  <m:t>0,8</m:t>
                                </m:r>
                              </m:oMath>
                            </m:oMathPara>
                          </a14:m>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1162050" algn="l"/>
                            </a:tabLst>
                          </a:pPr>
                          <a14:m>
                            <m:oMathPara xmlns:m="http://schemas.openxmlformats.org/officeDocument/2006/math">
                              <m:oMathParaPr>
                                <m:jc m:val="centerGroup"/>
                              </m:oMathParaPr>
                              <m:oMath xmlns:m="http://schemas.openxmlformats.org/officeDocument/2006/math">
                                <m:r>
                                  <a:rPr lang="tr-TR" sz="2000">
                                    <a:effectLst/>
                                    <a:latin typeface="Cambria Math" panose="02040503050406030204" pitchFamily="18" charset="0"/>
                                  </a:rPr>
                                  <m:t>0,8</m:t>
                                </m:r>
                              </m:oMath>
                            </m:oMathPara>
                          </a14:m>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124" name="Tablo 123"/>
              <p:cNvGraphicFramePr>
                <a:graphicFrameLocks noGrp="1"/>
              </p:cNvGraphicFramePr>
              <p:nvPr>
                <p:extLst>
                  <p:ext uri="{D42A27DB-BD31-4B8C-83A1-F6EECF244321}">
                    <p14:modId xmlns:p14="http://schemas.microsoft.com/office/powerpoint/2010/main" val="948847401"/>
                  </p:ext>
                </p:extLst>
              </p:nvPr>
            </p:nvGraphicFramePr>
            <p:xfrm>
              <a:off x="7040555" y="16527427"/>
              <a:ext cx="4611383" cy="1638486"/>
            </p:xfrm>
            <a:graphic>
              <a:graphicData uri="http://schemas.openxmlformats.org/drawingml/2006/table">
                <a:tbl>
                  <a:tblPr firstRow="1" firstCol="1" bandRow="1">
                    <a:tableStyleId>{5C22544A-7EE6-4342-B048-85BDC9FD1C3A}</a:tableStyleId>
                  </a:tblPr>
                  <a:tblGrid>
                    <a:gridCol w="1940531"/>
                    <a:gridCol w="995466"/>
                    <a:gridCol w="853256"/>
                    <a:gridCol w="822130"/>
                  </a:tblGrid>
                  <a:tr h="457200">
                    <a:tc>
                      <a:txBody>
                        <a:bodyPr/>
                        <a:lstStyle/>
                        <a:p>
                          <a:pPr algn="just">
                            <a:lnSpc>
                              <a:spcPct val="150000"/>
                            </a:lnSpc>
                            <a:spcAft>
                              <a:spcPts val="0"/>
                            </a:spcAft>
                            <a:tabLst>
                              <a:tab pos="1162050" algn="l"/>
                            </a:tabLst>
                          </a:pPr>
                          <a:r>
                            <a:rPr lang="tr-TR" sz="2000" dirty="0" smtClean="0">
                              <a:effectLst/>
                            </a:rPr>
                            <a:t>MAKİNEADI/HAT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162050" algn="l"/>
                            </a:tabLst>
                          </a:pPr>
                          <a:r>
                            <a:rPr lang="tr-TR" sz="2000" dirty="0">
                              <a:effectLst/>
                            </a:rPr>
                            <a:t>1,5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162050" algn="l"/>
                            </a:tabLst>
                          </a:pPr>
                          <a:r>
                            <a:rPr lang="tr-TR" sz="2000" dirty="0">
                              <a:effectLst/>
                            </a:rPr>
                            <a:t>2,5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162050" algn="l"/>
                            </a:tabLst>
                          </a:pPr>
                          <a:r>
                            <a:rPr lang="tr-TR" sz="2000" dirty="0">
                              <a:effectLst/>
                            </a:rPr>
                            <a:t>3,5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3727">
                    <a:tc>
                      <a:txBody>
                        <a:bodyPr/>
                        <a:lstStyle/>
                        <a:p>
                          <a:pPr algn="just">
                            <a:lnSpc>
                              <a:spcPct val="150000"/>
                            </a:lnSpc>
                            <a:spcAft>
                              <a:spcPts val="0"/>
                            </a:spcAft>
                            <a:tabLst>
                              <a:tab pos="1162050" algn="l"/>
                            </a:tabLst>
                          </a:pPr>
                          <a:r>
                            <a:rPr lang="tr-TR" sz="2000" dirty="0" smtClean="0">
                              <a:effectLst/>
                            </a:rPr>
                            <a:t>BONDER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tr-TR"/>
                        </a:p>
                      </a:txBody>
                      <a:tcPr marL="68580" marR="68580" marT="0" marB="0">
                        <a:blipFill rotWithShape="0">
                          <a:blip r:embed="rId8"/>
                          <a:stretch>
                            <a:fillRect l="-195122" t="-77551" r="-170122" b="-101020"/>
                          </a:stretch>
                        </a:blipFill>
                      </a:tcPr>
                    </a:tc>
                    <a:tc>
                      <a:txBody>
                        <a:bodyPr/>
                        <a:lstStyle/>
                        <a:p>
                          <a:endParaRPr lang="tr-TR"/>
                        </a:p>
                      </a:txBody>
                      <a:tcPr marL="68580" marR="68580" marT="0" marB="0">
                        <a:blipFill rotWithShape="0">
                          <a:blip r:embed="rId8"/>
                          <a:stretch>
                            <a:fillRect l="-345714" t="-77551" r="-99286" b="-101020"/>
                          </a:stretch>
                        </a:blipFill>
                      </a:tcPr>
                    </a:tc>
                    <a:tc>
                      <a:txBody>
                        <a:bodyPr/>
                        <a:lstStyle/>
                        <a:p>
                          <a:endParaRPr lang="tr-TR"/>
                        </a:p>
                      </a:txBody>
                      <a:tcPr marL="68580" marR="68580" marT="0" marB="0">
                        <a:blipFill rotWithShape="0">
                          <a:blip r:embed="rId8"/>
                          <a:stretch>
                            <a:fillRect l="-462222" t="-77551" r="-2963" b="-101020"/>
                          </a:stretch>
                        </a:blipFill>
                      </a:tcPr>
                    </a:tc>
                  </a:tr>
                  <a:tr h="587559">
                    <a:tc>
                      <a:txBody>
                        <a:bodyPr/>
                        <a:lstStyle/>
                        <a:p>
                          <a:pPr algn="just">
                            <a:lnSpc>
                              <a:spcPct val="150000"/>
                            </a:lnSpc>
                            <a:spcAft>
                              <a:spcPts val="0"/>
                            </a:spcAft>
                            <a:tabLst>
                              <a:tab pos="1162050" algn="l"/>
                            </a:tabLst>
                          </a:pPr>
                          <a:r>
                            <a:rPr lang="tr-TR" sz="2000" dirty="0" smtClean="0">
                              <a:effectLst/>
                              <a:latin typeface="+mn-lt"/>
                              <a:ea typeface="+mn-ea"/>
                              <a:cs typeface="+mn-cs"/>
                            </a:rPr>
                            <a:t>RAYCHEM</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tr-TR"/>
                        </a:p>
                      </a:txBody>
                      <a:tcPr marL="68580" marR="68580" marT="0" marB="0">
                        <a:blipFill rotWithShape="0">
                          <a:blip r:embed="rId8"/>
                          <a:stretch>
                            <a:fillRect l="-195122" t="-181250" r="-170122" b="-3125"/>
                          </a:stretch>
                        </a:blipFill>
                      </a:tcPr>
                    </a:tc>
                    <a:tc>
                      <a:txBody>
                        <a:bodyPr/>
                        <a:lstStyle/>
                        <a:p>
                          <a:endParaRPr lang="tr-TR"/>
                        </a:p>
                      </a:txBody>
                      <a:tcPr marL="68580" marR="68580" marT="0" marB="0">
                        <a:blipFill rotWithShape="0">
                          <a:blip r:embed="rId8"/>
                          <a:stretch>
                            <a:fillRect l="-345714" t="-181250" r="-99286" b="-3125"/>
                          </a:stretch>
                        </a:blipFill>
                      </a:tcPr>
                    </a:tc>
                    <a:tc>
                      <a:txBody>
                        <a:bodyPr/>
                        <a:lstStyle/>
                        <a:p>
                          <a:endParaRPr lang="tr-TR"/>
                        </a:p>
                      </a:txBody>
                      <a:tcPr marL="68580" marR="68580" marT="0" marB="0">
                        <a:blipFill rotWithShape="0">
                          <a:blip r:embed="rId8"/>
                          <a:stretch>
                            <a:fillRect l="-462222" t="-181250" r="-2963" b="-3125"/>
                          </a:stretch>
                        </a:blipFill>
                      </a:tcPr>
                    </a:tc>
                  </a:tr>
                </a:tbl>
              </a:graphicData>
            </a:graphic>
          </p:graphicFrame>
        </mc:Fallback>
      </mc:AlternateContent>
      <p:sp>
        <p:nvSpPr>
          <p:cNvPr id="125" name="2 İçerik Yer Tutucusu"/>
          <p:cNvSpPr txBox="1">
            <a:spLocks/>
          </p:cNvSpPr>
          <p:nvPr/>
        </p:nvSpPr>
        <p:spPr>
          <a:xfrm>
            <a:off x="6795946" y="18290282"/>
            <a:ext cx="3560381" cy="676670"/>
          </a:xfrm>
          <a:prstGeom prst="rect">
            <a:avLst/>
          </a:prstGeom>
        </p:spPr>
        <p:txBody>
          <a:bodyPr vert="horz" lIns="349659" tIns="174825" rIns="349659" bIns="174825" rtlCol="0">
            <a:noAutofit/>
          </a:bodyPr>
          <a:lstStyle/>
          <a:p>
            <a:pPr lvl="0" defTabSz="3496563">
              <a:spcBef>
                <a:spcPct val="20000"/>
              </a:spcBef>
            </a:pPr>
            <a:r>
              <a:rPr kumimoji="0" lang="tr-TR" sz="2000" b="0" i="0" u="none" strike="noStrike" kern="1200" cap="none" spc="0" normalizeH="0" baseline="0" noProof="0" dirty="0" smtClean="0">
                <a:ln>
                  <a:noFill/>
                </a:ln>
                <a:effectLst/>
                <a:uLnTx/>
                <a:uFillTx/>
                <a:ea typeface="+mn-ea"/>
                <a:cs typeface="Times New Roman" pitchFamily="18" charset="0"/>
              </a:rPr>
              <a:t>[4]Makine</a:t>
            </a:r>
            <a:r>
              <a:rPr kumimoji="0" lang="tr-TR" sz="2000" b="0" i="0" u="none" strike="noStrike" kern="1200" cap="none" spc="0" normalizeH="0" noProof="0" dirty="0" smtClean="0">
                <a:ln>
                  <a:noFill/>
                </a:ln>
                <a:effectLst/>
                <a:uLnTx/>
                <a:uFillTx/>
                <a:ea typeface="+mn-ea"/>
                <a:cs typeface="Times New Roman" pitchFamily="18" charset="0"/>
              </a:rPr>
              <a:t> Verim Oranları</a:t>
            </a:r>
            <a:endParaRPr kumimoji="0" lang="tr-TR" sz="2000" b="0" i="0" u="none" strike="noStrike" kern="1200" cap="none" spc="0" normalizeH="0" baseline="0" noProof="0" dirty="0" smtClean="0">
              <a:ln>
                <a:noFill/>
              </a:ln>
              <a:effectLst/>
              <a:uLnTx/>
              <a:uFillTx/>
              <a:ea typeface="+mn-ea"/>
              <a:cs typeface="Times New Roman" pitchFamily="18" charset="0"/>
            </a:endParaRPr>
          </a:p>
          <a:p>
            <a:pPr marL="0" marR="0" lvl="0" indent="0" defTabSz="3496563"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a:ln>
                <a:noFill/>
              </a:ln>
              <a:effectLst/>
              <a:uLnTx/>
              <a:uFillTx/>
              <a:ea typeface="+mn-ea"/>
            </a:endParaRPr>
          </a:p>
        </p:txBody>
      </p:sp>
      <p:sp>
        <p:nvSpPr>
          <p:cNvPr id="126" name="2 İçerik Yer Tutucusu"/>
          <p:cNvSpPr txBox="1">
            <a:spLocks/>
          </p:cNvSpPr>
          <p:nvPr/>
        </p:nvSpPr>
        <p:spPr>
          <a:xfrm>
            <a:off x="6315031" y="19029976"/>
            <a:ext cx="6315031" cy="3793855"/>
          </a:xfrm>
          <a:prstGeom prst="rect">
            <a:avLst/>
          </a:prstGeom>
          <a:noFill/>
        </p:spPr>
        <p:txBody>
          <a:bodyPr vert="horz" lIns="349659" tIns="174825" rIns="349659" bIns="174825" rtlCol="0">
            <a:normAutofit/>
          </a:bodyPr>
          <a:lstStyle/>
          <a:p>
            <a:pPr marL="0" marR="0" lvl="0" indent="0" defTabSz="3496563" rtl="0" eaLnBrk="1" fontAlgn="auto" latinLnBrk="0" hangingPunct="1">
              <a:lnSpc>
                <a:spcPct val="100000"/>
              </a:lnSpc>
              <a:spcBef>
                <a:spcPct val="20000"/>
              </a:spcBef>
              <a:spcAft>
                <a:spcPts val="0"/>
              </a:spcAft>
              <a:buClrTx/>
              <a:buSzTx/>
              <a:tabLst/>
              <a:defRPr/>
            </a:pPr>
            <a:r>
              <a:rPr kumimoji="0" lang="tr-TR" sz="2400" b="1" i="0" u="none" strike="noStrike" kern="1200" cap="none" spc="0" normalizeH="0" baseline="0" noProof="0" dirty="0" smtClean="0">
                <a:ln>
                  <a:noFill/>
                </a:ln>
                <a:effectLst/>
                <a:uLnTx/>
                <a:uFillTx/>
                <a:latin typeface="+mj-lt"/>
                <a:ea typeface="+mn-ea"/>
                <a:cs typeface="Times New Roman" pitchFamily="18" charset="0"/>
              </a:rPr>
              <a:t>Dengesiz</a:t>
            </a:r>
            <a:r>
              <a:rPr kumimoji="0" lang="tr-TR" sz="2400" b="1" i="0" u="none" strike="noStrike" kern="1200" cap="none" spc="0" normalizeH="0" noProof="0" dirty="0" smtClean="0">
                <a:ln>
                  <a:noFill/>
                </a:ln>
                <a:effectLst/>
                <a:uLnTx/>
                <a:uFillTx/>
                <a:latin typeface="+mj-lt"/>
                <a:ea typeface="+mn-ea"/>
                <a:cs typeface="Times New Roman" pitchFamily="18" charset="0"/>
              </a:rPr>
              <a:t> İş Dağılımı</a:t>
            </a:r>
          </a:p>
          <a:p>
            <a:pPr marL="0" marR="0" lvl="0" indent="0" algn="just" defTabSz="3496563" rtl="0" eaLnBrk="1" fontAlgn="auto" latinLnBrk="0" hangingPunct="1">
              <a:lnSpc>
                <a:spcPct val="100000"/>
              </a:lnSpc>
              <a:spcBef>
                <a:spcPct val="20000"/>
              </a:spcBef>
              <a:spcAft>
                <a:spcPts val="0"/>
              </a:spcAft>
              <a:buClrTx/>
              <a:buSzTx/>
              <a:tabLst/>
              <a:defRPr/>
            </a:pPr>
            <a:r>
              <a:rPr lang="tr-TR" sz="2400" noProof="0" dirty="0" smtClean="0">
                <a:latin typeface="+mj-lt"/>
                <a:cs typeface="Times New Roman" pitchFamily="18" charset="0"/>
              </a:rPr>
              <a:t>Üretim hatları günlük toplamda 3 vardiya 22 saat olarak çalışmaktadır. 1.5luk hatta günlük 628 2.5luk hatta </a:t>
            </a:r>
            <a:r>
              <a:rPr lang="tr-TR" sz="2400" dirty="0" smtClean="0">
                <a:latin typeface="+mj-lt"/>
                <a:cs typeface="Times New Roman" pitchFamily="18" charset="0"/>
              </a:rPr>
              <a:t>ve</a:t>
            </a:r>
            <a:r>
              <a:rPr lang="tr-TR" sz="2400" noProof="0" dirty="0" smtClean="0">
                <a:latin typeface="+mj-lt"/>
                <a:cs typeface="Times New Roman" pitchFamily="18" charset="0"/>
              </a:rPr>
              <a:t> </a:t>
            </a:r>
            <a:r>
              <a:rPr lang="tr-TR" sz="2400" noProof="0" dirty="0" smtClean="0">
                <a:latin typeface="+mj-lt"/>
                <a:cs typeface="Times New Roman" pitchFamily="18" charset="0"/>
              </a:rPr>
              <a:t>3.5lukta ise 1696 adet ürün üretilmektedir. </a:t>
            </a:r>
            <a:r>
              <a:rPr lang="tr-TR" sz="2400" dirty="0" smtClean="0">
                <a:latin typeface="+mj-lt"/>
                <a:cs typeface="Times New Roman" pitchFamily="18" charset="0"/>
              </a:rPr>
              <a:t>Birim ürün üretim hızları ortalama olarak aynı olduğu için 1.5’luk hattının operatörler ve makineler açısından iş ağırlığı </a:t>
            </a:r>
            <a:r>
              <a:rPr lang="tr-TR" sz="2400" dirty="0" smtClean="0">
                <a:latin typeface="+mj-lt"/>
                <a:cs typeface="Times New Roman" pitchFamily="18" charset="0"/>
              </a:rPr>
              <a:t>diğer </a:t>
            </a:r>
            <a:r>
              <a:rPr lang="tr-TR" sz="2400" dirty="0" smtClean="0">
                <a:latin typeface="+mj-lt"/>
                <a:cs typeface="Times New Roman" pitchFamily="18" charset="0"/>
              </a:rPr>
              <a:t>hatlardan daha azdır </a:t>
            </a:r>
            <a:r>
              <a:rPr lang="tr-TR" sz="2400" dirty="0" smtClean="0">
                <a:latin typeface="+mj-lt"/>
                <a:cs typeface="Times New Roman" pitchFamily="18" charset="0"/>
              </a:rPr>
              <a:t>.Bu </a:t>
            </a:r>
            <a:r>
              <a:rPr lang="tr-TR" sz="2400" dirty="0" smtClean="0">
                <a:latin typeface="+mj-lt"/>
                <a:cs typeface="Times New Roman" pitchFamily="18" charset="0"/>
              </a:rPr>
              <a:t>durumda hat dengelemeyi gerektirir.</a:t>
            </a:r>
            <a:endParaRPr kumimoji="0" lang="tr-TR" sz="2400" i="0" u="none" strike="noStrike" kern="1200" cap="none" spc="0" normalizeH="0" baseline="0" noProof="0" dirty="0">
              <a:ln>
                <a:noFill/>
              </a:ln>
              <a:effectLst/>
              <a:uLnTx/>
              <a:uFillTx/>
              <a:latin typeface="+mj-lt"/>
              <a:cs typeface="Times New Roman" pitchFamily="18" charset="0"/>
            </a:endParaRPr>
          </a:p>
        </p:txBody>
      </p:sp>
      <p:sp>
        <p:nvSpPr>
          <p:cNvPr id="127" name="1 Başlık"/>
          <p:cNvSpPr txBox="1">
            <a:spLocks/>
          </p:cNvSpPr>
          <p:nvPr/>
        </p:nvSpPr>
        <p:spPr>
          <a:xfrm>
            <a:off x="6741644" y="23363631"/>
            <a:ext cx="5403254" cy="717187"/>
          </a:xfrm>
          <a:prstGeom prst="rect">
            <a:avLst/>
          </a:prstGeom>
        </p:spPr>
        <p:txBody>
          <a:bodyPr vert="horz" lIns="349659" tIns="174825" rIns="349659" bIns="174825" rtlCol="0" anchor="ctr">
            <a:noAutofit/>
          </a:bodyPr>
          <a:lstStyle/>
          <a:p>
            <a:pPr marL="0" marR="0" lvl="0" indent="0" algn="ctr" defTabSz="3496563"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smtClean="0">
                <a:ln>
                  <a:noFill/>
                </a:ln>
                <a:solidFill>
                  <a:schemeClr val="tx1"/>
                </a:solidFill>
                <a:effectLst/>
                <a:uLnTx/>
                <a:uFillTx/>
                <a:latin typeface="+mj-lt"/>
                <a:ea typeface="+mj-ea"/>
                <a:cs typeface="Times New Roman" pitchFamily="18" charset="0"/>
              </a:rPr>
              <a:t>3.ÇÖZÜM</a:t>
            </a:r>
            <a:r>
              <a:rPr kumimoji="0" lang="tr-TR" sz="2400" b="1" i="0" u="none" strike="noStrike" kern="1200" cap="none" spc="0" normalizeH="0" noProof="0" dirty="0" smtClean="0">
                <a:ln>
                  <a:noFill/>
                </a:ln>
                <a:solidFill>
                  <a:schemeClr val="tx1"/>
                </a:solidFill>
                <a:effectLst/>
                <a:uLnTx/>
                <a:uFillTx/>
                <a:latin typeface="+mj-lt"/>
                <a:ea typeface="+mj-ea"/>
                <a:cs typeface="Times New Roman" pitchFamily="18" charset="0"/>
              </a:rPr>
              <a:t> İÇİN KULLANILAN MODELLER</a:t>
            </a:r>
          </a:p>
        </p:txBody>
      </p:sp>
      <p:sp>
        <p:nvSpPr>
          <p:cNvPr id="128" name="2 İçerik Yer Tutucusu"/>
          <p:cNvSpPr txBox="1">
            <a:spLocks/>
          </p:cNvSpPr>
          <p:nvPr/>
        </p:nvSpPr>
        <p:spPr>
          <a:xfrm>
            <a:off x="6358811" y="24225049"/>
            <a:ext cx="6227732" cy="6133502"/>
          </a:xfrm>
          <a:prstGeom prst="rect">
            <a:avLst/>
          </a:prstGeom>
        </p:spPr>
        <p:txBody>
          <a:bodyPr vert="horz" lIns="349659" tIns="174825" rIns="349659" bIns="174825" rtlCol="0">
            <a:noAutofit/>
          </a:bodyPr>
          <a:lstStyle/>
          <a:p>
            <a:pPr lvl="0" algn="just" defTabSz="3496563">
              <a:spcBef>
                <a:spcPct val="20000"/>
              </a:spcBef>
              <a:defRPr/>
            </a:pPr>
            <a:r>
              <a:rPr lang="tr-TR" sz="2400" dirty="0" smtClean="0">
                <a:cs typeface="Times New Roman" pitchFamily="18" charset="0"/>
              </a:rPr>
              <a:t>P</a:t>
            </a:r>
            <a:r>
              <a:rPr kumimoji="0" lang="tr-TR" sz="2400" b="0" i="0" u="none" strike="noStrike" kern="1200" cap="none" spc="0" normalizeH="0" baseline="0" noProof="0" dirty="0" err="1" smtClean="0">
                <a:ln>
                  <a:noFill/>
                </a:ln>
                <a:effectLst/>
                <a:uLnTx/>
                <a:uFillTx/>
                <a:cs typeface="Times New Roman" pitchFamily="18" charset="0"/>
              </a:rPr>
              <a:t>roblemin</a:t>
            </a:r>
            <a:r>
              <a:rPr lang="tr-TR" sz="2400" dirty="0">
                <a:cs typeface="Times New Roman" pitchFamily="18" charset="0"/>
              </a:rPr>
              <a:t> </a:t>
            </a:r>
            <a:r>
              <a:rPr kumimoji="0" lang="tr-TR" sz="2400" b="0" i="0" u="none" strike="noStrike" kern="1200" cap="none" spc="0" normalizeH="0" noProof="0" dirty="0" smtClean="0">
                <a:ln>
                  <a:noFill/>
                </a:ln>
                <a:effectLst/>
                <a:uLnTx/>
                <a:uFillTx/>
                <a:cs typeface="Times New Roman" pitchFamily="18" charset="0"/>
              </a:rPr>
              <a:t>tanımında belirtildiği gibi her 3 problemin de çözülmesi için hat dengeleme yöntemi kullanılması gerekmektedir. Hat dengeleme yöntemleri aşağıdaki </a:t>
            </a:r>
            <a:r>
              <a:rPr kumimoji="0" lang="tr-TR" sz="2400" b="0" i="0" u="none" strike="noStrike" kern="1200" cap="none" spc="0" normalizeH="0" noProof="0" dirty="0" err="1" smtClean="0">
                <a:ln>
                  <a:noFill/>
                </a:ln>
                <a:effectLst/>
                <a:uLnTx/>
                <a:uFillTx/>
                <a:cs typeface="Times New Roman" pitchFamily="18" charset="0"/>
              </a:rPr>
              <a:t>gib</a:t>
            </a:r>
            <a:r>
              <a:rPr lang="tr-TR" sz="2400" dirty="0" smtClean="0">
                <a:cs typeface="Times New Roman" pitchFamily="18" charset="0"/>
              </a:rPr>
              <a:t>i</a:t>
            </a:r>
            <a:r>
              <a:rPr kumimoji="0" lang="tr-TR" sz="2400" b="0" i="0" u="none" strike="noStrike" kern="1200" cap="none" spc="0" normalizeH="0" noProof="0" dirty="0" smtClean="0">
                <a:ln>
                  <a:noFill/>
                </a:ln>
                <a:effectLst/>
                <a:uLnTx/>
                <a:uFillTx/>
                <a:cs typeface="Times New Roman" pitchFamily="18" charset="0"/>
              </a:rPr>
              <a:t> </a:t>
            </a:r>
            <a:r>
              <a:rPr kumimoji="0" lang="tr-TR" sz="2400" b="0" i="0" u="none" strike="noStrike" kern="1200" cap="none" spc="0" normalizeH="0" noProof="0" dirty="0" smtClean="0">
                <a:ln>
                  <a:noFill/>
                </a:ln>
                <a:effectLst/>
                <a:uLnTx/>
                <a:uFillTx/>
                <a:cs typeface="Times New Roman" pitchFamily="18" charset="0"/>
              </a:rPr>
              <a:t>listelenebilir(</a:t>
            </a:r>
            <a:r>
              <a:rPr lang="tr-TR" sz="2400" dirty="0" smtClean="0">
                <a:cs typeface="Times New Roman" pitchFamily="18" charset="0"/>
              </a:rPr>
              <a:t>B</a:t>
            </a:r>
            <a:r>
              <a:rPr kumimoji="0" lang="tr-TR" sz="2400" b="0" i="0" u="none" strike="noStrike" kern="1200" cap="none" spc="0" normalizeH="0" noProof="0" dirty="0" err="1" smtClean="0">
                <a:ln>
                  <a:noFill/>
                </a:ln>
                <a:effectLst/>
                <a:uLnTx/>
                <a:uFillTx/>
                <a:cs typeface="Times New Roman" pitchFamily="18" charset="0"/>
              </a:rPr>
              <a:t>aşkak</a:t>
            </a:r>
            <a:r>
              <a:rPr kumimoji="0" lang="tr-TR" sz="2400" b="0" i="0" u="none" strike="noStrike" kern="1200" cap="none" spc="0" normalizeH="0" noProof="0" dirty="0" smtClean="0">
                <a:ln>
                  <a:noFill/>
                </a:ln>
                <a:effectLst/>
                <a:uLnTx/>
                <a:uFillTx/>
                <a:cs typeface="Times New Roman" pitchFamily="18" charset="0"/>
              </a:rPr>
              <a:t>, 1991</a:t>
            </a:r>
            <a:r>
              <a:rPr kumimoji="0" lang="tr-TR" sz="2400" b="0" i="0" u="none" strike="noStrike" kern="1200" cap="none" spc="0" normalizeH="0" noProof="0" dirty="0" smtClean="0">
                <a:ln>
                  <a:noFill/>
                </a:ln>
                <a:effectLst/>
                <a:uLnTx/>
                <a:uFillTx/>
                <a:cs typeface="Times New Roman" pitchFamily="18" charset="0"/>
              </a:rPr>
              <a:t>).</a:t>
            </a:r>
            <a:endParaRPr kumimoji="0" lang="tr-TR" sz="2400" b="0" i="0" u="none" strike="noStrike" kern="1200" cap="none" spc="0" normalizeH="0" noProof="0" dirty="0" smtClean="0">
              <a:ln>
                <a:noFill/>
              </a:ln>
              <a:effectLst/>
              <a:uLnTx/>
              <a:uFillTx/>
              <a:cs typeface="Times New Roman" pitchFamily="18" charset="0"/>
            </a:endParaRPr>
          </a:p>
          <a:p>
            <a:pPr lvl="0" algn="just" defTabSz="3496563">
              <a:spcBef>
                <a:spcPct val="20000"/>
              </a:spcBef>
              <a:defRPr/>
            </a:pPr>
            <a:endParaRPr kumimoji="0" lang="tr-TR" sz="2400" b="0" i="0" u="none" strike="noStrike" kern="1200" cap="none" spc="0" normalizeH="0" noProof="0" dirty="0" smtClean="0">
              <a:ln>
                <a:noFill/>
              </a:ln>
              <a:effectLst/>
              <a:uLnTx/>
              <a:uFillTx/>
              <a:cs typeface="Times New Roman" pitchFamily="18" charset="0"/>
            </a:endParaRPr>
          </a:p>
          <a:p>
            <a:pPr marL="342900" lvl="0" indent="-342900">
              <a:buFont typeface="Arial" panose="020B0604020202020204" pitchFamily="34" charset="0"/>
              <a:buChar char="•"/>
            </a:pPr>
            <a:r>
              <a:rPr lang="tr-TR" sz="2400" dirty="0"/>
              <a:t>Sezgisel yöntemler</a:t>
            </a:r>
          </a:p>
          <a:p>
            <a:pPr marL="342900" lvl="0" indent="-342900">
              <a:buFont typeface="Arial" panose="020B0604020202020204" pitchFamily="34" charset="0"/>
              <a:buChar char="•"/>
            </a:pPr>
            <a:r>
              <a:rPr lang="tr-TR" sz="2400" dirty="0"/>
              <a:t>Analitik yöntemler</a:t>
            </a:r>
          </a:p>
          <a:p>
            <a:pPr marL="342900" indent="-342900">
              <a:buFont typeface="Arial" panose="020B0604020202020204" pitchFamily="34" charset="0"/>
              <a:buChar char="•"/>
            </a:pPr>
            <a:r>
              <a:rPr lang="tr-TR" sz="2400" dirty="0" smtClean="0"/>
              <a:t>Simülasyon yöntemi</a:t>
            </a:r>
            <a:endParaRPr lang="tr-TR" sz="2400" dirty="0" smtClean="0"/>
          </a:p>
          <a:p>
            <a:endParaRPr lang="tr-TR" sz="2400" dirty="0">
              <a:cs typeface="Times New Roman" pitchFamily="18" charset="0"/>
            </a:endParaRPr>
          </a:p>
          <a:p>
            <a:pPr algn="just"/>
            <a:r>
              <a:rPr kumimoji="0" lang="tr-TR" sz="2400" b="0" i="0" u="none" strike="noStrike" kern="1200" cap="none" spc="0" normalizeH="0" baseline="0" noProof="0" dirty="0" smtClean="0">
                <a:ln>
                  <a:noFill/>
                </a:ln>
                <a:effectLst/>
                <a:uLnTx/>
                <a:uFillTx/>
                <a:cs typeface="Times New Roman" pitchFamily="18" charset="0"/>
              </a:rPr>
              <a:t>Bu</a:t>
            </a:r>
            <a:r>
              <a:rPr kumimoji="0" lang="tr-TR" sz="2400" b="0" i="0" u="none" strike="noStrike" kern="1200" cap="none" spc="0" normalizeH="0" noProof="0" dirty="0" smtClean="0">
                <a:ln>
                  <a:noFill/>
                </a:ln>
                <a:effectLst/>
                <a:uLnTx/>
                <a:uFillTx/>
                <a:cs typeface="Times New Roman" pitchFamily="18" charset="0"/>
              </a:rPr>
              <a:t> çalışmada ise sezgisel </a:t>
            </a:r>
            <a:r>
              <a:rPr kumimoji="0" lang="tr-TR" sz="2400" b="0" i="0" u="none" strike="noStrike" kern="1200" cap="none" spc="0" normalizeH="0" noProof="0" dirty="0" smtClean="0">
                <a:ln>
                  <a:noFill/>
                </a:ln>
                <a:effectLst/>
                <a:uLnTx/>
                <a:uFillTx/>
                <a:cs typeface="Times New Roman" pitchFamily="18" charset="0"/>
              </a:rPr>
              <a:t>yöntemlerden </a:t>
            </a:r>
            <a:r>
              <a:rPr kumimoji="0" lang="tr-TR" sz="2400" b="0" i="0" u="none" strike="noStrike" kern="1200" cap="none" spc="0" normalizeH="0" noProof="0" dirty="0" smtClean="0">
                <a:ln>
                  <a:noFill/>
                </a:ln>
                <a:effectLst/>
                <a:uLnTx/>
                <a:uFillTx/>
                <a:cs typeface="Times New Roman" pitchFamily="18" charset="0"/>
              </a:rPr>
              <a:t>olan konum ağırlıklı hat dengeleme yöntemi ve simülasyon ile hat dengeleme </a:t>
            </a:r>
            <a:r>
              <a:rPr kumimoji="0" lang="tr-TR" sz="2400" b="0" i="0" u="none" strike="noStrike" kern="1200" cap="none" spc="0" normalizeH="0" noProof="0" dirty="0" smtClean="0">
                <a:ln>
                  <a:noFill/>
                </a:ln>
                <a:effectLst/>
                <a:uLnTx/>
                <a:uFillTx/>
                <a:cs typeface="Times New Roman" pitchFamily="18" charset="0"/>
              </a:rPr>
              <a:t>yöntemi </a:t>
            </a:r>
            <a:r>
              <a:rPr kumimoji="0" lang="tr-TR" sz="2400" b="0" i="0" u="none" strike="noStrike" kern="1200" cap="none" spc="0" normalizeH="0" noProof="0" dirty="0" smtClean="0">
                <a:ln>
                  <a:noFill/>
                </a:ln>
                <a:effectLst/>
                <a:uLnTx/>
                <a:uFillTx/>
                <a:cs typeface="Times New Roman" pitchFamily="18" charset="0"/>
              </a:rPr>
              <a:t>kullanılmıştır. Simülasyon yöntemi ile çözüm Arena 14.7 programı ile gerçekleştirilmiştir.</a:t>
            </a:r>
            <a:endParaRPr kumimoji="0" lang="tr-TR" sz="2400" b="0" i="0" u="none" strike="noStrike" kern="1200" cap="none" spc="0" normalizeH="0" baseline="0" noProof="0" dirty="0">
              <a:ln>
                <a:noFill/>
              </a:ln>
              <a:effectLst/>
              <a:uLnTx/>
              <a:uFillTx/>
              <a:cs typeface="Times New Roman" pitchFamily="18" charset="0"/>
            </a:endParaRPr>
          </a:p>
        </p:txBody>
      </p:sp>
      <p:sp>
        <p:nvSpPr>
          <p:cNvPr id="129" name="1 Başlık"/>
          <p:cNvSpPr txBox="1">
            <a:spLocks/>
          </p:cNvSpPr>
          <p:nvPr/>
        </p:nvSpPr>
        <p:spPr>
          <a:xfrm>
            <a:off x="6770919" y="30507927"/>
            <a:ext cx="5403254" cy="883672"/>
          </a:xfrm>
          <a:prstGeom prst="rect">
            <a:avLst/>
          </a:prstGeom>
          <a:noFill/>
          <a:ln>
            <a:noFill/>
          </a:ln>
        </p:spPr>
        <p:txBody>
          <a:bodyPr vert="horz" lIns="349659" tIns="174825" rIns="349659" bIns="174825" rtlCol="0" anchor="ctr">
            <a:noAutofit/>
          </a:bodyPr>
          <a:lstStyle/>
          <a:p>
            <a:pPr marL="0" marR="0" lvl="0" indent="0" algn="ctr" defTabSz="3496563"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noProof="0" dirty="0" smtClean="0">
                <a:ln>
                  <a:noFill/>
                </a:ln>
                <a:solidFill>
                  <a:schemeClr val="tx1"/>
                </a:solidFill>
                <a:effectLst/>
                <a:uLnTx/>
                <a:uFillTx/>
                <a:latin typeface="+mj-lt"/>
                <a:ea typeface="+mj-ea"/>
                <a:cs typeface="Times New Roman" pitchFamily="18" charset="0"/>
              </a:rPr>
              <a:t>4.UYGULAMA VE ANALİZ</a:t>
            </a:r>
            <a:endParaRPr kumimoji="0" lang="tr-TR" sz="2400" b="1" i="0" u="none" strike="noStrike" kern="1200" cap="none" spc="0" normalizeH="0" baseline="0" noProof="0" dirty="0">
              <a:ln>
                <a:noFill/>
              </a:ln>
              <a:solidFill>
                <a:schemeClr val="tx1"/>
              </a:solidFill>
              <a:effectLst/>
              <a:uLnTx/>
              <a:uFillTx/>
              <a:latin typeface="+mj-lt"/>
              <a:ea typeface="+mj-ea"/>
              <a:cs typeface="Times New Roman" pitchFamily="18" charset="0"/>
            </a:endParaRPr>
          </a:p>
        </p:txBody>
      </p:sp>
      <p:sp>
        <p:nvSpPr>
          <p:cNvPr id="131" name="6 İçerik Yer Tutucusu"/>
          <p:cNvSpPr txBox="1">
            <a:spLocks/>
          </p:cNvSpPr>
          <p:nvPr/>
        </p:nvSpPr>
        <p:spPr>
          <a:xfrm>
            <a:off x="6358811" y="31457060"/>
            <a:ext cx="6227732" cy="3598307"/>
          </a:xfrm>
          <a:prstGeom prst="rect">
            <a:avLst/>
          </a:prstGeom>
        </p:spPr>
        <p:txBody>
          <a:bodyPr vert="horz" lIns="349659" tIns="174825" rIns="349659" bIns="174825" rtlCol="0">
            <a:noAutofit/>
          </a:bodyPr>
          <a:lstStyle/>
          <a:p>
            <a:pPr algn="just" defTabSz="3496563">
              <a:spcBef>
                <a:spcPct val="20000"/>
              </a:spcBef>
              <a:defRPr/>
            </a:pPr>
            <a:r>
              <a:rPr lang="tr-TR" sz="2400" dirty="0" smtClean="0">
                <a:cs typeface="Times New Roman" pitchFamily="18" charset="0"/>
              </a:rPr>
              <a:t>Simülasyon yöntemi ve konum ağırlıklı hat dengeleme yöntemi ile problem çözülüp oluşan istasyonlar, gerekli olan vardiya, işçi ve makine sayıları bulunup karşılaştırılmıştır. Simülasyon yöntemi ve konum ağırlıklı hat dengeleme yöntemlerinden daha avantajlı olan yöntem seçilmiştir.</a:t>
            </a:r>
          </a:p>
          <a:p>
            <a:pPr algn="just" defTabSz="3496563">
              <a:spcBef>
                <a:spcPct val="20000"/>
              </a:spcBef>
              <a:defRPr/>
            </a:pPr>
            <a:endParaRPr kumimoji="0" lang="tr-TR" sz="2400" i="0" u="none" strike="noStrike" kern="1200" cap="none" spc="0" normalizeH="0" baseline="0" noProof="0" dirty="0" smtClean="0">
              <a:ln>
                <a:noFill/>
              </a:ln>
              <a:effectLst/>
              <a:uLnTx/>
              <a:uFillTx/>
              <a:cs typeface="Times New Roman" pitchFamily="18" charset="0"/>
            </a:endParaRPr>
          </a:p>
        </p:txBody>
      </p:sp>
      <p:sp>
        <p:nvSpPr>
          <p:cNvPr id="3" name="Dikdörtgen 2"/>
          <p:cNvSpPr/>
          <p:nvPr/>
        </p:nvSpPr>
        <p:spPr>
          <a:xfrm>
            <a:off x="12834682" y="4874939"/>
            <a:ext cx="6024949" cy="2751522"/>
          </a:xfrm>
          <a:prstGeom prst="rect">
            <a:avLst/>
          </a:prstGeom>
        </p:spPr>
        <p:txBody>
          <a:bodyPr wrap="square">
            <a:spAutoFit/>
          </a:bodyPr>
          <a:lstStyle/>
          <a:p>
            <a:pPr algn="just" defTabSz="3496563">
              <a:spcBef>
                <a:spcPct val="20000"/>
              </a:spcBef>
              <a:defRPr/>
            </a:pPr>
            <a:r>
              <a:rPr lang="tr-TR" sz="2400" dirty="0">
                <a:cs typeface="Times New Roman" pitchFamily="18" charset="0"/>
              </a:rPr>
              <a:t>Simülasyon yöntemine ait vardiya ve makine ihtiyaçları ile istasyonlar aşağıdaki gibidir.</a:t>
            </a:r>
          </a:p>
          <a:p>
            <a:pPr algn="just" defTabSz="3496563">
              <a:spcBef>
                <a:spcPct val="20000"/>
              </a:spcBef>
              <a:defRPr/>
            </a:pPr>
            <a:endParaRPr lang="tr-TR" sz="2400" dirty="0">
              <a:cs typeface="Times New Roman" pitchFamily="18" charset="0"/>
            </a:endParaRPr>
          </a:p>
          <a:p>
            <a:pPr marL="342900" lvl="0" indent="-342900">
              <a:buFont typeface="Arial" panose="020B0604020202020204" pitchFamily="34" charset="0"/>
              <a:buChar char="•"/>
            </a:pPr>
            <a:r>
              <a:rPr lang="tr-TR" sz="2400" dirty="0"/>
              <a:t>1.5 bonder  :1 makine 1 vardiya</a:t>
            </a:r>
          </a:p>
          <a:p>
            <a:pPr marL="342900" lvl="0" indent="-342900">
              <a:buFont typeface="Arial" panose="020B0604020202020204" pitchFamily="34" charset="0"/>
              <a:buChar char="•"/>
            </a:pPr>
            <a:r>
              <a:rPr lang="tr-TR" sz="2400" dirty="0"/>
              <a:t>2.5 bonder :2 makine 2 vardiya </a:t>
            </a:r>
          </a:p>
          <a:p>
            <a:pPr marL="342900" lvl="0" indent="-342900">
              <a:buFont typeface="Arial" panose="020B0604020202020204" pitchFamily="34" charset="0"/>
              <a:buChar char="•"/>
            </a:pPr>
            <a:r>
              <a:rPr lang="tr-TR" sz="2400" dirty="0"/>
              <a:t>3.5 bonder :1 makine 3 vardiya </a:t>
            </a:r>
          </a:p>
          <a:p>
            <a:pPr marL="342900" indent="-342900">
              <a:buFont typeface="Arial" panose="020B0604020202020204" pitchFamily="34" charset="0"/>
              <a:buChar char="•"/>
            </a:pPr>
            <a:r>
              <a:rPr lang="tr-TR" sz="2400" dirty="0"/>
              <a:t>Raychem :3 makine 3 vardiya </a:t>
            </a:r>
            <a:endParaRPr lang="tr-TR" sz="2400" dirty="0">
              <a:cs typeface="Times New Roman" pitchFamily="18" charset="0"/>
            </a:endParaRPr>
          </a:p>
        </p:txBody>
      </p:sp>
      <p:graphicFrame>
        <p:nvGraphicFramePr>
          <p:cNvPr id="132" name="Tablo 131"/>
          <p:cNvGraphicFramePr>
            <a:graphicFrameLocks noGrp="1"/>
          </p:cNvGraphicFramePr>
          <p:nvPr>
            <p:extLst>
              <p:ext uri="{D42A27DB-BD31-4B8C-83A1-F6EECF244321}">
                <p14:modId xmlns:p14="http://schemas.microsoft.com/office/powerpoint/2010/main" val="1052310325"/>
              </p:ext>
            </p:extLst>
          </p:nvPr>
        </p:nvGraphicFramePr>
        <p:xfrm>
          <a:off x="13105631" y="8065146"/>
          <a:ext cx="5256584" cy="2321693"/>
        </p:xfrm>
        <a:graphic>
          <a:graphicData uri="http://schemas.openxmlformats.org/drawingml/2006/table">
            <a:tbl>
              <a:tblPr firstRow="1" firstCol="1" bandRow="1">
                <a:tableStyleId>{5C22544A-7EE6-4342-B048-85BDC9FD1C3A}</a:tableStyleId>
              </a:tblPr>
              <a:tblGrid>
                <a:gridCol w="1834028"/>
                <a:gridCol w="1080120"/>
                <a:gridCol w="1224136"/>
                <a:gridCol w="1118300"/>
              </a:tblGrid>
              <a:tr h="492893">
                <a:tc>
                  <a:txBody>
                    <a:bodyPr/>
                    <a:lstStyle/>
                    <a:p>
                      <a:pPr algn="ctr">
                        <a:lnSpc>
                          <a:spcPct val="150000"/>
                        </a:lnSpc>
                        <a:spcAft>
                          <a:spcPts val="0"/>
                        </a:spcAft>
                      </a:pPr>
                      <a:r>
                        <a:rPr lang="tr-TR" sz="2000" dirty="0">
                          <a:effectLst/>
                        </a:rPr>
                        <a:t>İSTASYON/HAT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a:effectLst/>
                        </a:rPr>
                        <a:t>1,5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a:effectLst/>
                        </a:rPr>
                        <a:t>2,5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a:effectLst/>
                        </a:rPr>
                        <a:t>3,5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1665">
                <a:tc>
                  <a:txBody>
                    <a:bodyPr/>
                    <a:lstStyle/>
                    <a:p>
                      <a:pPr algn="ctr">
                        <a:lnSpc>
                          <a:spcPct val="150000"/>
                        </a:lnSpc>
                        <a:spcAft>
                          <a:spcPts val="0"/>
                        </a:spcAft>
                      </a:pPr>
                      <a:r>
                        <a:rPr lang="tr-TR" sz="2000" dirty="0">
                          <a:effectLst/>
                        </a:rPr>
                        <a:t>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a:effectLst/>
                        </a:rPr>
                        <a:t>1+2+3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a:effectLst/>
                        </a:rPr>
                        <a:t>1+2+3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a:effectLst/>
                        </a:rPr>
                        <a:t>1+2+3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3405">
                <a:tc>
                  <a:txBody>
                    <a:bodyPr/>
                    <a:lstStyle/>
                    <a:p>
                      <a:pPr algn="ctr">
                        <a:lnSpc>
                          <a:spcPct val="150000"/>
                        </a:lnSpc>
                        <a:spcAft>
                          <a:spcPts val="0"/>
                        </a:spcAft>
                      </a:pPr>
                      <a:r>
                        <a:rPr lang="tr-TR" sz="2000" dirty="0">
                          <a:effectLst/>
                        </a:rPr>
                        <a:t>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a:effectLst/>
                        </a:rPr>
                        <a:t>4+5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a:effectLst/>
                        </a:rPr>
                        <a:t>4+5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a:effectLst/>
                        </a:rPr>
                        <a:t>4+5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1129">
                <a:tc>
                  <a:txBody>
                    <a:bodyPr/>
                    <a:lstStyle/>
                    <a:p>
                      <a:pPr algn="ctr">
                        <a:lnSpc>
                          <a:spcPct val="150000"/>
                        </a:lnSpc>
                        <a:spcAft>
                          <a:spcPts val="0"/>
                        </a:spcAft>
                      </a:pPr>
                      <a:r>
                        <a:rPr lang="tr-TR" sz="2000" dirty="0">
                          <a:effectLst/>
                        </a:rPr>
                        <a:t>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a:effectLst/>
                        </a:rPr>
                        <a:t>6(ortak)</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a:effectLst/>
                        </a:rPr>
                        <a:t>6(ortak)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a:effectLst/>
                        </a:rPr>
                        <a:t>6(ortak)</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1665">
                <a:tc>
                  <a:txBody>
                    <a:bodyPr/>
                    <a:lstStyle/>
                    <a:p>
                      <a:pPr algn="ctr">
                        <a:lnSpc>
                          <a:spcPct val="150000"/>
                        </a:lnSpc>
                        <a:spcAft>
                          <a:spcPts val="0"/>
                        </a:spcAft>
                      </a:pPr>
                      <a:r>
                        <a:rPr lang="tr-TR" sz="2000" dirty="0">
                          <a:effectLst/>
                        </a:rPr>
                        <a:t>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a:effectLst/>
                        </a:rPr>
                        <a:t>7</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a:effectLst/>
                        </a:rPr>
                        <a:t>7</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a:effectLst/>
                        </a:rPr>
                        <a:t>7</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3" name="92 Metin kutusu"/>
          <p:cNvSpPr txBox="1"/>
          <p:nvPr/>
        </p:nvSpPr>
        <p:spPr>
          <a:xfrm>
            <a:off x="13080089" y="10630924"/>
            <a:ext cx="4911370" cy="400110"/>
          </a:xfrm>
          <a:prstGeom prst="rect">
            <a:avLst/>
          </a:prstGeom>
          <a:noFill/>
        </p:spPr>
        <p:txBody>
          <a:bodyPr wrap="square" rtlCol="0">
            <a:spAutoFit/>
          </a:bodyPr>
          <a:lstStyle/>
          <a:p>
            <a:r>
              <a:rPr lang="tr-TR" sz="2000" dirty="0" smtClean="0">
                <a:cs typeface="Times New Roman" pitchFamily="18" charset="0"/>
              </a:rPr>
              <a:t>[5]Simülasyon Modeli İstasyon Atamaları</a:t>
            </a:r>
            <a:endParaRPr lang="tr-TR" sz="2000" dirty="0">
              <a:cs typeface="Times New Roman" pitchFamily="18" charset="0"/>
            </a:endParaRPr>
          </a:p>
        </p:txBody>
      </p:sp>
      <p:sp>
        <p:nvSpPr>
          <p:cNvPr id="134" name="68 Metin kutusu"/>
          <p:cNvSpPr txBox="1"/>
          <p:nvPr/>
        </p:nvSpPr>
        <p:spPr>
          <a:xfrm>
            <a:off x="12880544" y="11430899"/>
            <a:ext cx="5759437" cy="2677656"/>
          </a:xfrm>
          <a:prstGeom prst="rect">
            <a:avLst/>
          </a:prstGeom>
          <a:noFill/>
        </p:spPr>
        <p:txBody>
          <a:bodyPr wrap="square" rtlCol="0">
            <a:spAutoFit/>
          </a:bodyPr>
          <a:lstStyle/>
          <a:p>
            <a:r>
              <a:rPr lang="tr-TR" sz="2400" dirty="0" smtClean="0">
                <a:latin typeface="+mj-lt"/>
                <a:cs typeface="Times New Roman" pitchFamily="18" charset="0"/>
              </a:rPr>
              <a:t>Konum ağırlıklı modele ait vardiya ve makine ihtiyaçları ile istasyon atamaları aşağıdaki gibidir. </a:t>
            </a:r>
          </a:p>
          <a:p>
            <a:endParaRPr lang="tr-TR" sz="2400" dirty="0">
              <a:latin typeface="+mj-lt"/>
              <a:cs typeface="Times New Roman" pitchFamily="18" charset="0"/>
            </a:endParaRPr>
          </a:p>
          <a:p>
            <a:pPr marL="342900" indent="-342900">
              <a:buFont typeface="Arial" panose="020B0604020202020204" pitchFamily="34" charset="0"/>
              <a:buChar char="•"/>
            </a:pPr>
            <a:r>
              <a:rPr lang="tr-TR" sz="2400" dirty="0"/>
              <a:t>Hat </a:t>
            </a:r>
            <a:r>
              <a:rPr lang="tr-TR" sz="2400" dirty="0" smtClean="0"/>
              <a:t>1.</a:t>
            </a:r>
            <a:r>
              <a:rPr lang="tr-TR" sz="2400" dirty="0" smtClean="0"/>
              <a:t>5</a:t>
            </a:r>
            <a:r>
              <a:rPr lang="tr-TR" sz="2400" dirty="0"/>
              <a:t>: 2 </a:t>
            </a:r>
            <a:r>
              <a:rPr lang="tr-TR" sz="2400" dirty="0" smtClean="0"/>
              <a:t>makine 3 </a:t>
            </a:r>
            <a:r>
              <a:rPr lang="tr-TR" sz="2400" dirty="0"/>
              <a:t>vardiya</a:t>
            </a:r>
          </a:p>
          <a:p>
            <a:pPr marL="342900" indent="-342900">
              <a:buFont typeface="Arial" panose="020B0604020202020204" pitchFamily="34" charset="0"/>
              <a:buChar char="•"/>
            </a:pPr>
            <a:r>
              <a:rPr lang="tr-TR" sz="2400" dirty="0"/>
              <a:t>Hat </a:t>
            </a:r>
            <a:r>
              <a:rPr lang="tr-TR" sz="2400" dirty="0" smtClean="0"/>
              <a:t>2.5</a:t>
            </a:r>
            <a:r>
              <a:rPr lang="tr-TR" sz="2400" dirty="0"/>
              <a:t>: 2 </a:t>
            </a:r>
            <a:r>
              <a:rPr lang="tr-TR" sz="2400" dirty="0" smtClean="0"/>
              <a:t>makine </a:t>
            </a:r>
            <a:r>
              <a:rPr lang="tr-TR" sz="2400" dirty="0"/>
              <a:t>3 vardiya</a:t>
            </a:r>
          </a:p>
          <a:p>
            <a:pPr marL="342900" indent="-342900">
              <a:buFont typeface="Arial" panose="020B0604020202020204" pitchFamily="34" charset="0"/>
              <a:buChar char="•"/>
            </a:pPr>
            <a:r>
              <a:rPr lang="tr-TR" sz="2400" dirty="0"/>
              <a:t>Hat </a:t>
            </a:r>
            <a:r>
              <a:rPr lang="tr-TR" sz="2400" dirty="0" smtClean="0"/>
              <a:t>3.5</a:t>
            </a:r>
            <a:r>
              <a:rPr lang="tr-TR" sz="2400" dirty="0"/>
              <a:t>: 2 </a:t>
            </a:r>
            <a:r>
              <a:rPr lang="tr-TR" sz="2400" dirty="0" smtClean="0"/>
              <a:t>makine </a:t>
            </a:r>
            <a:r>
              <a:rPr lang="tr-TR" sz="2400" dirty="0"/>
              <a:t>3 </a:t>
            </a:r>
            <a:r>
              <a:rPr lang="tr-TR" sz="2400" dirty="0" smtClean="0"/>
              <a:t>vardiya</a:t>
            </a:r>
          </a:p>
        </p:txBody>
      </p:sp>
      <p:graphicFrame>
        <p:nvGraphicFramePr>
          <p:cNvPr id="137" name="Tablo 136"/>
          <p:cNvGraphicFramePr>
            <a:graphicFrameLocks noGrp="1"/>
          </p:cNvGraphicFramePr>
          <p:nvPr>
            <p:extLst>
              <p:ext uri="{D42A27DB-BD31-4B8C-83A1-F6EECF244321}">
                <p14:modId xmlns:p14="http://schemas.microsoft.com/office/powerpoint/2010/main" val="3332403948"/>
              </p:ext>
            </p:extLst>
          </p:nvPr>
        </p:nvGraphicFramePr>
        <p:xfrm>
          <a:off x="13312040" y="14497070"/>
          <a:ext cx="5256584" cy="3236093"/>
        </p:xfrm>
        <a:graphic>
          <a:graphicData uri="http://schemas.openxmlformats.org/drawingml/2006/table">
            <a:tbl>
              <a:tblPr firstRow="1" firstCol="1" bandRow="1">
                <a:tableStyleId>{5C22544A-7EE6-4342-B048-85BDC9FD1C3A}</a:tableStyleId>
              </a:tblPr>
              <a:tblGrid>
                <a:gridCol w="1772791"/>
                <a:gridCol w="1440160"/>
                <a:gridCol w="1080120"/>
                <a:gridCol w="963513"/>
              </a:tblGrid>
              <a:tr h="492893">
                <a:tc>
                  <a:txBody>
                    <a:bodyPr/>
                    <a:lstStyle/>
                    <a:p>
                      <a:pPr algn="ctr">
                        <a:lnSpc>
                          <a:spcPct val="150000"/>
                        </a:lnSpc>
                        <a:spcAft>
                          <a:spcPts val="0"/>
                        </a:spcAft>
                      </a:pPr>
                      <a:r>
                        <a:rPr lang="tr-TR" sz="2000" dirty="0">
                          <a:effectLst/>
                        </a:rPr>
                        <a:t>İSTASYON/HAT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a:effectLst/>
                        </a:rPr>
                        <a:t>1,5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rPr>
                        <a:t>2,5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a:effectLst/>
                        </a:rPr>
                        <a:t>3,5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1665">
                <a:tc>
                  <a:txBody>
                    <a:bodyPr/>
                    <a:lstStyle/>
                    <a:p>
                      <a:pPr algn="ctr">
                        <a:lnSpc>
                          <a:spcPct val="150000"/>
                        </a:lnSpc>
                        <a:spcAft>
                          <a:spcPts val="0"/>
                        </a:spcAft>
                      </a:pPr>
                      <a:r>
                        <a:rPr lang="tr-TR" sz="2000" dirty="0">
                          <a:effectLst/>
                        </a:rPr>
                        <a:t>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1,2,3,4,5,6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1,2,3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3405">
                <a:tc>
                  <a:txBody>
                    <a:bodyPr/>
                    <a:lstStyle/>
                    <a:p>
                      <a:pPr algn="ctr">
                        <a:lnSpc>
                          <a:spcPct val="150000"/>
                        </a:lnSpc>
                        <a:spcAft>
                          <a:spcPts val="0"/>
                        </a:spcAft>
                      </a:pPr>
                      <a:r>
                        <a:rPr lang="tr-TR" sz="2000" dirty="0">
                          <a:effectLst/>
                        </a:rPr>
                        <a:t>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4,5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1565">
                <a:tc>
                  <a:txBody>
                    <a:bodyPr/>
                    <a:lstStyle/>
                    <a:p>
                      <a:pPr algn="ctr">
                        <a:lnSpc>
                          <a:spcPct val="150000"/>
                        </a:lnSpc>
                        <a:spcAft>
                          <a:spcPts val="0"/>
                        </a:spcAft>
                      </a:pPr>
                      <a:r>
                        <a:rPr lang="tr-TR" sz="2000" dirty="0">
                          <a:effectLst/>
                        </a:rPr>
                        <a:t>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1665">
                <a:tc>
                  <a:txBody>
                    <a:bodyPr/>
                    <a:lstStyle/>
                    <a:p>
                      <a:pPr algn="ctr">
                        <a:lnSpc>
                          <a:spcPct val="150000"/>
                        </a:lnSpc>
                        <a:spcAft>
                          <a:spcPts val="0"/>
                        </a:spcAft>
                      </a:pPr>
                      <a:r>
                        <a:rPr lang="tr-TR" sz="2000" dirty="0">
                          <a:effectLst/>
                        </a:rPr>
                        <a:t>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5,6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1665">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1665">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8" name="110 Metin kutusu"/>
          <p:cNvSpPr txBox="1"/>
          <p:nvPr/>
        </p:nvSpPr>
        <p:spPr>
          <a:xfrm>
            <a:off x="13221835" y="17833360"/>
            <a:ext cx="5250641" cy="738664"/>
          </a:xfrm>
          <a:prstGeom prst="rect">
            <a:avLst/>
          </a:prstGeom>
          <a:noFill/>
        </p:spPr>
        <p:txBody>
          <a:bodyPr wrap="square" rtlCol="0">
            <a:spAutoFit/>
          </a:bodyPr>
          <a:lstStyle/>
          <a:p>
            <a:r>
              <a:rPr lang="tr-TR" sz="2200" dirty="0" smtClean="0">
                <a:latin typeface="Times New Roman" pitchFamily="18" charset="0"/>
                <a:cs typeface="Times New Roman" pitchFamily="18" charset="0"/>
              </a:rPr>
              <a:t>[</a:t>
            </a:r>
            <a:r>
              <a:rPr lang="tr-TR" sz="2000" dirty="0" smtClean="0">
                <a:latin typeface="+mj-lt"/>
                <a:cs typeface="Times New Roman" pitchFamily="18" charset="0"/>
              </a:rPr>
              <a:t>6]Konum Ağırlıklı Hat Dengeleme Yöntemi İstasyon Atmaları</a:t>
            </a:r>
            <a:endParaRPr lang="tr-TR" sz="2000" dirty="0">
              <a:latin typeface="+mj-lt"/>
              <a:cs typeface="Times New Roman" pitchFamily="18" charset="0"/>
            </a:endParaRPr>
          </a:p>
        </p:txBody>
      </p:sp>
      <p:sp>
        <p:nvSpPr>
          <p:cNvPr id="139" name="72 Metin kutusu"/>
          <p:cNvSpPr txBox="1"/>
          <p:nvPr/>
        </p:nvSpPr>
        <p:spPr>
          <a:xfrm>
            <a:off x="12997568" y="18996664"/>
            <a:ext cx="5474908" cy="4893647"/>
          </a:xfrm>
          <a:prstGeom prst="rect">
            <a:avLst/>
          </a:prstGeom>
          <a:noFill/>
        </p:spPr>
        <p:txBody>
          <a:bodyPr wrap="square" rtlCol="0">
            <a:spAutoFit/>
          </a:bodyPr>
          <a:lstStyle/>
          <a:p>
            <a:pPr algn="just"/>
            <a:r>
              <a:rPr lang="tr-TR" sz="2400" dirty="0" smtClean="0">
                <a:cs typeface="Times New Roman" pitchFamily="18" charset="0"/>
              </a:rPr>
              <a:t>Simülasyon yöntemi ve  konum ağırlıklı hat dengeleme yöntemi sonucunda toplam çalışılacak vardiya </a:t>
            </a:r>
            <a:r>
              <a:rPr lang="tr-TR" sz="2400" dirty="0" smtClean="0">
                <a:cs typeface="Times New Roman" pitchFamily="18" charset="0"/>
              </a:rPr>
              <a:t>sayısı, </a:t>
            </a:r>
            <a:r>
              <a:rPr lang="tr-TR" sz="2400" dirty="0" smtClean="0">
                <a:cs typeface="Times New Roman" pitchFamily="18" charset="0"/>
              </a:rPr>
              <a:t>ihtiyaç duyulan makine sayısı unsurları karşılaştırılmış ve daha iyi olan modelin simülasyon modeli olduğuna karar verilmiştir. Simülasyon modeli sonucu 3 ana problemin hepsine çözüm sağlanmıştır. Makine ve operatör verimsizlikleri azaltılmış, iş dağılımı dengelenmiş  ve kapasite artırılarak ihtiyaç duyulan üretim adedinin üretilebilmesi sağlanmıştır.</a:t>
            </a:r>
            <a:endParaRPr lang="tr-TR" sz="2400" i="1" dirty="0" smtClean="0">
              <a:cs typeface="Times New Roman" pitchFamily="18" charset="0"/>
            </a:endParaRPr>
          </a:p>
          <a:p>
            <a:endParaRPr lang="tr-TR" sz="2400" dirty="0">
              <a:cs typeface="Times New Roman" pitchFamily="18" charset="0"/>
            </a:endParaRPr>
          </a:p>
        </p:txBody>
      </p:sp>
      <p:sp>
        <p:nvSpPr>
          <p:cNvPr id="142" name="75 Metin kutusu"/>
          <p:cNvSpPr txBox="1">
            <a:spLocks noChangeArrowheads="1"/>
          </p:cNvSpPr>
          <p:nvPr/>
        </p:nvSpPr>
        <p:spPr bwMode="auto">
          <a:xfrm>
            <a:off x="13150834" y="24293764"/>
            <a:ext cx="5214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497263" fontAlgn="base">
              <a:spcBef>
                <a:spcPct val="0"/>
              </a:spcBef>
              <a:spcAft>
                <a:spcPct val="0"/>
              </a:spcAft>
              <a:defRPr sz="6900">
                <a:solidFill>
                  <a:schemeClr val="tx1"/>
                </a:solidFill>
                <a:latin typeface="Calibri" panose="020F0502020204030204" pitchFamily="34" charset="0"/>
              </a:defRPr>
            </a:lvl6pPr>
            <a:lvl7pPr marL="2971800" indent="-228600" defTabSz="3497263" fontAlgn="base">
              <a:spcBef>
                <a:spcPct val="0"/>
              </a:spcBef>
              <a:spcAft>
                <a:spcPct val="0"/>
              </a:spcAft>
              <a:defRPr sz="6900">
                <a:solidFill>
                  <a:schemeClr val="tx1"/>
                </a:solidFill>
                <a:latin typeface="Calibri" panose="020F0502020204030204" pitchFamily="34" charset="0"/>
              </a:defRPr>
            </a:lvl7pPr>
            <a:lvl8pPr marL="3429000" indent="-228600" defTabSz="3497263" fontAlgn="base">
              <a:spcBef>
                <a:spcPct val="0"/>
              </a:spcBef>
              <a:spcAft>
                <a:spcPct val="0"/>
              </a:spcAft>
              <a:defRPr sz="6900">
                <a:solidFill>
                  <a:schemeClr val="tx1"/>
                </a:solidFill>
                <a:latin typeface="Calibri" panose="020F0502020204030204" pitchFamily="34" charset="0"/>
              </a:defRPr>
            </a:lvl8pPr>
            <a:lvl9pPr marL="3886200" indent="-228600" defTabSz="3497263" fontAlgn="base">
              <a:spcBef>
                <a:spcPct val="0"/>
              </a:spcBef>
              <a:spcAft>
                <a:spcPct val="0"/>
              </a:spcAft>
              <a:defRPr sz="6900">
                <a:solidFill>
                  <a:schemeClr val="tx1"/>
                </a:solidFill>
                <a:latin typeface="Calibri" panose="020F0502020204030204" pitchFamily="34" charset="0"/>
              </a:defRPr>
            </a:lvl9pPr>
          </a:lstStyle>
          <a:p>
            <a:pPr algn="ctr" eaLnBrk="1" hangingPunct="1"/>
            <a:r>
              <a:rPr lang="tr-TR" altLang="tr-TR" sz="2400" b="1" dirty="0" smtClean="0">
                <a:cs typeface="Times New Roman" panose="02020603050405020304" pitchFamily="18" charset="0"/>
              </a:rPr>
              <a:t>5. SONUÇ</a:t>
            </a:r>
            <a:endParaRPr lang="tr-TR" altLang="tr-TR" sz="2400" b="1" dirty="0">
              <a:cs typeface="Times New Roman" panose="02020603050405020304" pitchFamily="18" charset="0"/>
            </a:endParaRPr>
          </a:p>
        </p:txBody>
      </p:sp>
      <p:sp>
        <p:nvSpPr>
          <p:cNvPr id="143" name="79 Metin kutusu"/>
          <p:cNvSpPr txBox="1"/>
          <p:nvPr/>
        </p:nvSpPr>
        <p:spPr>
          <a:xfrm>
            <a:off x="12911469" y="25059034"/>
            <a:ext cx="5549248" cy="5262979"/>
          </a:xfrm>
          <a:prstGeom prst="rect">
            <a:avLst/>
          </a:prstGeom>
          <a:noFill/>
        </p:spPr>
        <p:txBody>
          <a:bodyPr wrap="square">
            <a:spAutoFit/>
          </a:bodyPr>
          <a:lstStyle/>
          <a:p>
            <a:pPr algn="just" defTabSz="3497580" eaLnBrk="1" fontAlgn="auto" hangingPunct="1">
              <a:spcBef>
                <a:spcPts val="0"/>
              </a:spcBef>
              <a:spcAft>
                <a:spcPts val="0"/>
              </a:spcAft>
              <a:defRPr/>
            </a:pPr>
            <a:r>
              <a:rPr lang="tr-TR" sz="2400" dirty="0">
                <a:latin typeface="+mn-lt"/>
                <a:cs typeface="Times New Roman" pitchFamily="18" charset="0"/>
              </a:rPr>
              <a:t>Simülasyon modeli ve konum ağırlıklı hat dengeleme yöntemi karşılaştırıldığında daha avantajlı model olarak simülasyon modeli </a:t>
            </a:r>
            <a:r>
              <a:rPr lang="tr-TR" sz="2400" dirty="0" smtClean="0">
                <a:latin typeface="+mn-lt"/>
                <a:cs typeface="Times New Roman" pitchFamily="18" charset="0"/>
              </a:rPr>
              <a:t>seçilmiştir. </a:t>
            </a:r>
            <a:r>
              <a:rPr lang="tr-TR" sz="2400" dirty="0">
                <a:latin typeface="+mn-lt"/>
                <a:cs typeface="Times New Roman" pitchFamily="18" charset="0"/>
              </a:rPr>
              <a:t>Simülasyon modelinin başlangıç modeli ile aralarındaki kazanımlar aşağıdaki gibidir.</a:t>
            </a:r>
          </a:p>
          <a:p>
            <a:pPr algn="just" defTabSz="3497580" eaLnBrk="1" fontAlgn="auto" hangingPunct="1">
              <a:spcBef>
                <a:spcPts val="0"/>
              </a:spcBef>
              <a:spcAft>
                <a:spcPts val="0"/>
              </a:spcAft>
              <a:defRPr/>
            </a:pPr>
            <a:endParaRPr lang="tr-TR" sz="2400" dirty="0">
              <a:latin typeface="+mn-lt"/>
              <a:cs typeface="Times New Roman" pitchFamily="18" charset="0"/>
            </a:endParaRPr>
          </a:p>
          <a:p>
            <a:pPr marL="342900" indent="-342900" algn="just" defTabSz="3497580" eaLnBrk="1" fontAlgn="auto" hangingPunct="1">
              <a:spcBef>
                <a:spcPts val="0"/>
              </a:spcBef>
              <a:spcAft>
                <a:spcPts val="0"/>
              </a:spcAft>
              <a:buFont typeface="Arial" panose="020B0604020202020204" pitchFamily="34" charset="0"/>
              <a:buChar char="•"/>
              <a:defRPr/>
            </a:pPr>
            <a:r>
              <a:rPr lang="tr-TR" sz="2400" dirty="0">
                <a:latin typeface="+mn-lt"/>
                <a:cs typeface="Times New Roman" pitchFamily="18" charset="0"/>
              </a:rPr>
              <a:t>Kapasite yetersizliği problemi ortadan kaldırılmıştır. Hatlara ait toplam üretim miktarı aşağıda görülen oranda </a:t>
            </a:r>
            <a:r>
              <a:rPr lang="tr-TR" sz="2400" dirty="0" smtClean="0">
                <a:latin typeface="+mn-lt"/>
                <a:cs typeface="Times New Roman" pitchFamily="18" charset="0"/>
              </a:rPr>
              <a:t>artmış, </a:t>
            </a:r>
            <a:r>
              <a:rPr lang="tr-TR" sz="2400" dirty="0">
                <a:latin typeface="+mn-lt"/>
                <a:cs typeface="Times New Roman" pitchFamily="18" charset="0"/>
              </a:rPr>
              <a:t>istenilen üretim miktarı sağlanmıştır. Kapasitesi artırılan modelin simülasyon modeli çıktısı da aşağıdaki gibidir.</a:t>
            </a:r>
          </a:p>
          <a:p>
            <a:pPr algn="just" defTabSz="3497580" eaLnBrk="1" fontAlgn="auto" hangingPunct="1">
              <a:spcBef>
                <a:spcPts val="0"/>
              </a:spcBef>
              <a:spcAft>
                <a:spcPts val="0"/>
              </a:spcAft>
              <a:defRPr/>
            </a:pPr>
            <a:r>
              <a:rPr lang="tr-TR" sz="2400" dirty="0">
                <a:latin typeface="+mn-lt"/>
                <a:cs typeface="Times New Roman" pitchFamily="18" charset="0"/>
              </a:rPr>
              <a:t> </a:t>
            </a:r>
          </a:p>
        </p:txBody>
      </p:sp>
      <p:graphicFrame>
        <p:nvGraphicFramePr>
          <p:cNvPr id="144" name="Chart 19"/>
          <p:cNvGraphicFramePr>
            <a:graphicFrameLocks/>
          </p:cNvGraphicFramePr>
          <p:nvPr>
            <p:extLst>
              <p:ext uri="{D42A27DB-BD31-4B8C-83A1-F6EECF244321}">
                <p14:modId xmlns:p14="http://schemas.microsoft.com/office/powerpoint/2010/main" val="1154632003"/>
              </p:ext>
            </p:extLst>
          </p:nvPr>
        </p:nvGraphicFramePr>
        <p:xfrm>
          <a:off x="13070919" y="30318414"/>
          <a:ext cx="5584082" cy="4029651"/>
        </p:xfrm>
        <a:graphic>
          <a:graphicData uri="http://schemas.openxmlformats.org/presentationml/2006/ole">
            <mc:AlternateContent xmlns:mc="http://schemas.openxmlformats.org/markup-compatibility/2006">
              <mc:Choice xmlns:v="urn:schemas-microsoft-com:vml" Requires="v">
                <p:oleObj spid="_x0000_s1082" name="Çizelge" r:id="rId9" imgW="6181880" imgH="3151905" progId="Excel.Chart.8">
                  <p:embed/>
                </p:oleObj>
              </mc:Choice>
              <mc:Fallback>
                <p:oleObj name="Çizelge" r:id="rId9" imgW="6181880" imgH="3151905"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70919" y="30318414"/>
                        <a:ext cx="5584082" cy="4029651"/>
                      </a:xfrm>
                      <a:prstGeom prst="rect">
                        <a:avLst/>
                      </a:prstGeom>
                      <a:noFill/>
                    </p:spPr>
                  </p:pic>
                </p:oleObj>
              </mc:Fallback>
            </mc:AlternateContent>
          </a:graphicData>
        </a:graphic>
      </p:graphicFrame>
      <p:pic>
        <p:nvPicPr>
          <p:cNvPr id="145" name="Resim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9149713" y="5010789"/>
            <a:ext cx="5843887"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1 Başlık"/>
          <p:cNvSpPr txBox="1">
            <a:spLocks/>
          </p:cNvSpPr>
          <p:nvPr/>
        </p:nvSpPr>
        <p:spPr>
          <a:xfrm>
            <a:off x="18928406" y="8594798"/>
            <a:ext cx="6286500" cy="747713"/>
          </a:xfrm>
          <a:prstGeom prst="rect">
            <a:avLst/>
          </a:prstGeom>
        </p:spPr>
        <p:txBody>
          <a:bodyPr lIns="349659" tIns="174825" rIns="349659" bIns="174825" anchor="ctr">
            <a:normAutofit/>
          </a:bodyPr>
          <a:lstStyle/>
          <a:p>
            <a:pPr defTabSz="3496563" eaLnBrk="1" fontAlgn="auto" hangingPunct="1">
              <a:spcAft>
                <a:spcPts val="0"/>
              </a:spcAft>
              <a:defRPr/>
            </a:pPr>
            <a:r>
              <a:rPr lang="tr-TR" sz="2400" dirty="0">
                <a:latin typeface="+mn-lt"/>
              </a:rPr>
              <a:t>[</a:t>
            </a:r>
            <a:r>
              <a:rPr lang="tr-TR" sz="2000" dirty="0">
                <a:latin typeface="+mn-lt"/>
              </a:rPr>
              <a:t>7</a:t>
            </a:r>
            <a:r>
              <a:rPr lang="tr-TR" sz="2000" dirty="0">
                <a:latin typeface="+mn-lt"/>
                <a:cs typeface="Times New Roman" pitchFamily="18" charset="0"/>
              </a:rPr>
              <a:t>]Simülasyon İle Dengelenmiş Model Çıktısı</a:t>
            </a:r>
            <a:endParaRPr lang="tr-TR" sz="2000" b="1" dirty="0">
              <a:latin typeface="+mn-lt"/>
              <a:ea typeface="+mj-ea"/>
              <a:cs typeface="Times New Roman" pitchFamily="18" charset="0"/>
            </a:endParaRPr>
          </a:p>
        </p:txBody>
      </p:sp>
      <p:sp>
        <p:nvSpPr>
          <p:cNvPr id="147" name="107 Metin kutusu"/>
          <p:cNvSpPr txBox="1">
            <a:spLocks noChangeArrowheads="1"/>
          </p:cNvSpPr>
          <p:nvPr/>
        </p:nvSpPr>
        <p:spPr bwMode="auto">
          <a:xfrm>
            <a:off x="19121226" y="9577314"/>
            <a:ext cx="587237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497263" fontAlgn="base">
              <a:spcBef>
                <a:spcPct val="0"/>
              </a:spcBef>
              <a:spcAft>
                <a:spcPct val="0"/>
              </a:spcAft>
              <a:defRPr sz="6900">
                <a:solidFill>
                  <a:schemeClr val="tx1"/>
                </a:solidFill>
                <a:latin typeface="Calibri" panose="020F0502020204030204" pitchFamily="34" charset="0"/>
              </a:defRPr>
            </a:lvl6pPr>
            <a:lvl7pPr marL="2971800" indent="-228600" defTabSz="3497263" fontAlgn="base">
              <a:spcBef>
                <a:spcPct val="0"/>
              </a:spcBef>
              <a:spcAft>
                <a:spcPct val="0"/>
              </a:spcAft>
              <a:defRPr sz="6900">
                <a:solidFill>
                  <a:schemeClr val="tx1"/>
                </a:solidFill>
                <a:latin typeface="Calibri" panose="020F0502020204030204" pitchFamily="34" charset="0"/>
              </a:defRPr>
            </a:lvl7pPr>
            <a:lvl8pPr marL="3429000" indent="-228600" defTabSz="3497263" fontAlgn="base">
              <a:spcBef>
                <a:spcPct val="0"/>
              </a:spcBef>
              <a:spcAft>
                <a:spcPct val="0"/>
              </a:spcAft>
              <a:defRPr sz="6900">
                <a:solidFill>
                  <a:schemeClr val="tx1"/>
                </a:solidFill>
                <a:latin typeface="Calibri" panose="020F0502020204030204" pitchFamily="34" charset="0"/>
              </a:defRPr>
            </a:lvl8pPr>
            <a:lvl9pPr marL="3886200" indent="-228600" defTabSz="3497263" fontAlgn="base">
              <a:spcBef>
                <a:spcPct val="0"/>
              </a:spcBef>
              <a:spcAft>
                <a:spcPct val="0"/>
              </a:spcAft>
              <a:defRPr sz="6900">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tr-TR" altLang="tr-TR" sz="2400" dirty="0">
                <a:cs typeface="Times New Roman" panose="02020603050405020304" pitchFamily="18" charset="0"/>
              </a:rPr>
              <a:t>Makine </a:t>
            </a:r>
            <a:r>
              <a:rPr lang="tr-TR" altLang="tr-TR" sz="2400" dirty="0" smtClean="0">
                <a:cs typeface="Times New Roman" panose="02020603050405020304" pitchFamily="18" charset="0"/>
              </a:rPr>
              <a:t>verimliliklerinde şekilde </a:t>
            </a:r>
            <a:r>
              <a:rPr lang="tr-TR" altLang="tr-TR" sz="2400" dirty="0">
                <a:cs typeface="Times New Roman" panose="02020603050405020304" pitchFamily="18" charset="0"/>
              </a:rPr>
              <a:t>görüldüğü gibi %25  artış sağlanmıştır.</a:t>
            </a:r>
          </a:p>
        </p:txBody>
      </p:sp>
      <p:grpSp>
        <p:nvGrpSpPr>
          <p:cNvPr id="148" name="Grup 25"/>
          <p:cNvGrpSpPr>
            <a:grpSpLocks/>
          </p:cNvGrpSpPr>
          <p:nvPr/>
        </p:nvGrpSpPr>
        <p:grpSpPr bwMode="auto">
          <a:xfrm>
            <a:off x="19105039" y="10945466"/>
            <a:ext cx="5961912" cy="2891564"/>
            <a:chOff x="-10106467" y="2781348"/>
            <a:chExt cx="5484019" cy="2248823"/>
          </a:xfrm>
        </p:grpSpPr>
        <p:graphicFrame>
          <p:nvGraphicFramePr>
            <p:cNvPr id="149" name="Chart 22"/>
            <p:cNvGraphicFramePr>
              <a:graphicFrameLocks/>
            </p:cNvGraphicFramePr>
            <p:nvPr/>
          </p:nvGraphicFramePr>
          <p:xfrm>
            <a:off x="-10147456" y="2731471"/>
            <a:ext cx="2529902" cy="2349500"/>
          </p:xfrm>
          <a:graphic>
            <a:graphicData uri="http://schemas.openxmlformats.org/presentationml/2006/ole">
              <mc:AlternateContent xmlns:mc="http://schemas.openxmlformats.org/markup-compatibility/2006">
                <mc:Choice xmlns:v="urn:schemas-microsoft-com:vml" Requires="v">
                  <p:oleObj spid="_x0000_s1083" name="Çizelge" r:id="rId12" imgW="3139712" imgH="2353260" progId="Excel.Chart.8">
                    <p:embed/>
                  </p:oleObj>
                </mc:Choice>
                <mc:Fallback>
                  <p:oleObj name="Çizelge" r:id="rId12" imgW="3139712" imgH="2353260" progId="Excel.Chart.8">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47456" y="2731471"/>
                          <a:ext cx="2529902" cy="234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0" name="Chart 12336"/>
            <p:cNvGraphicFramePr>
              <a:graphicFrameLocks/>
            </p:cNvGraphicFramePr>
            <p:nvPr/>
          </p:nvGraphicFramePr>
          <p:xfrm>
            <a:off x="-6997062" y="2730548"/>
            <a:ext cx="2415602" cy="2339975"/>
          </p:xfrm>
          <a:graphic>
            <a:graphicData uri="http://schemas.openxmlformats.org/presentationml/2006/ole">
              <mc:AlternateContent xmlns:mc="http://schemas.openxmlformats.org/markup-compatibility/2006">
                <mc:Choice xmlns:v="urn:schemas-microsoft-com:vml" Requires="v">
                  <p:oleObj spid="_x0000_s1084" name="Çizelge" r:id="rId14" imgW="3005588" imgH="2347163" progId="Excel.Chart.8">
                    <p:embed/>
                  </p:oleObj>
                </mc:Choice>
                <mc:Fallback>
                  <p:oleObj name="Çizelge" r:id="rId14" imgW="3005588" imgH="2347163" progId="Excel.Chart.8">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97062" y="2730548"/>
                          <a:ext cx="2415602" cy="233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 name="Sağ Ok 150"/>
            <p:cNvSpPr/>
            <p:nvPr/>
          </p:nvSpPr>
          <p:spPr>
            <a:xfrm>
              <a:off x="-7504055" y="3639931"/>
              <a:ext cx="429040" cy="41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3497580" eaLnBrk="1" fontAlgn="auto" hangingPunct="1">
                <a:spcBef>
                  <a:spcPts val="0"/>
                </a:spcBef>
                <a:spcAft>
                  <a:spcPts val="0"/>
                </a:spcAft>
                <a:defRPr/>
              </a:pPr>
              <a:endParaRPr lang="tr-TR"/>
            </a:p>
          </p:txBody>
        </p:sp>
      </p:grpSp>
      <p:graphicFrame>
        <p:nvGraphicFramePr>
          <p:cNvPr id="152" name="Chart 18"/>
          <p:cNvGraphicFramePr>
            <a:graphicFrameLocks/>
          </p:cNvGraphicFramePr>
          <p:nvPr>
            <p:extLst>
              <p:ext uri="{D42A27DB-BD31-4B8C-83A1-F6EECF244321}">
                <p14:modId xmlns:p14="http://schemas.microsoft.com/office/powerpoint/2010/main" val="3285970912"/>
              </p:ext>
            </p:extLst>
          </p:nvPr>
        </p:nvGraphicFramePr>
        <p:xfrm>
          <a:off x="19103423" y="15986026"/>
          <a:ext cx="5890177" cy="4376416"/>
        </p:xfrm>
        <a:graphic>
          <a:graphicData uri="http://schemas.openxmlformats.org/presentationml/2006/ole">
            <mc:AlternateContent xmlns:mc="http://schemas.openxmlformats.org/markup-compatibility/2006">
              <mc:Choice xmlns:v="urn:schemas-microsoft-com:vml" Requires="v">
                <p:oleObj spid="_x0000_s1085" name="Çizelge" r:id="rId16" imgW="6602540" imgH="4109060" progId="Excel.Chart.8">
                  <p:embed/>
                </p:oleObj>
              </mc:Choice>
              <mc:Fallback>
                <p:oleObj name="Çizelge" r:id="rId16" imgW="6602540" imgH="4109060" progId="Excel.Chart.8">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103423" y="15986026"/>
                        <a:ext cx="5890177" cy="4376416"/>
                      </a:xfrm>
                      <a:prstGeom prst="rect">
                        <a:avLst/>
                      </a:prstGeom>
                      <a:noFill/>
                    </p:spPr>
                  </p:pic>
                </p:oleObj>
              </mc:Fallback>
            </mc:AlternateContent>
          </a:graphicData>
        </a:graphic>
      </p:graphicFrame>
      <p:sp>
        <p:nvSpPr>
          <p:cNvPr id="153" name="107 Metin kutusu"/>
          <p:cNvSpPr txBox="1">
            <a:spLocks noChangeArrowheads="1"/>
          </p:cNvSpPr>
          <p:nvPr/>
        </p:nvSpPr>
        <p:spPr bwMode="auto">
          <a:xfrm>
            <a:off x="19069073" y="14257834"/>
            <a:ext cx="60346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497263" fontAlgn="base">
              <a:spcBef>
                <a:spcPct val="0"/>
              </a:spcBef>
              <a:spcAft>
                <a:spcPct val="0"/>
              </a:spcAft>
              <a:defRPr sz="6900">
                <a:solidFill>
                  <a:schemeClr val="tx1"/>
                </a:solidFill>
                <a:latin typeface="Calibri" panose="020F0502020204030204" pitchFamily="34" charset="0"/>
              </a:defRPr>
            </a:lvl6pPr>
            <a:lvl7pPr marL="2971800" indent="-228600" defTabSz="3497263" fontAlgn="base">
              <a:spcBef>
                <a:spcPct val="0"/>
              </a:spcBef>
              <a:spcAft>
                <a:spcPct val="0"/>
              </a:spcAft>
              <a:defRPr sz="6900">
                <a:solidFill>
                  <a:schemeClr val="tx1"/>
                </a:solidFill>
                <a:latin typeface="Calibri" panose="020F0502020204030204" pitchFamily="34" charset="0"/>
              </a:defRPr>
            </a:lvl7pPr>
            <a:lvl8pPr marL="3429000" indent="-228600" defTabSz="3497263" fontAlgn="base">
              <a:spcBef>
                <a:spcPct val="0"/>
              </a:spcBef>
              <a:spcAft>
                <a:spcPct val="0"/>
              </a:spcAft>
              <a:defRPr sz="6900">
                <a:solidFill>
                  <a:schemeClr val="tx1"/>
                </a:solidFill>
                <a:latin typeface="Calibri" panose="020F0502020204030204" pitchFamily="34" charset="0"/>
              </a:defRPr>
            </a:lvl8pPr>
            <a:lvl9pPr marL="3886200" indent="-228600" defTabSz="3497263" fontAlgn="base">
              <a:spcBef>
                <a:spcPct val="0"/>
              </a:spcBef>
              <a:spcAft>
                <a:spcPct val="0"/>
              </a:spcAft>
              <a:defRPr sz="6900">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tr-TR" altLang="tr-TR" sz="2400" dirty="0" smtClean="0">
                <a:cs typeface="Times New Roman" panose="02020603050405020304" pitchFamily="18" charset="0"/>
              </a:rPr>
              <a:t>Operatör</a:t>
            </a:r>
            <a:r>
              <a:rPr lang="tr-TR" altLang="tr-TR" sz="2400" dirty="0" smtClean="0">
                <a:cs typeface="Times New Roman" panose="02020603050405020304" pitchFamily="18" charset="0"/>
              </a:rPr>
              <a:t> </a:t>
            </a:r>
            <a:r>
              <a:rPr lang="tr-TR" altLang="tr-TR" sz="2400" dirty="0">
                <a:cs typeface="Times New Roman" panose="02020603050405020304" pitchFamily="18" charset="0"/>
              </a:rPr>
              <a:t>ihtiyacı başlangıç durumunda 21 den </a:t>
            </a:r>
            <a:r>
              <a:rPr lang="tr-TR" altLang="tr-TR" sz="2400" dirty="0" smtClean="0">
                <a:cs typeface="Times New Roman" panose="02020603050405020304" pitchFamily="18" charset="0"/>
              </a:rPr>
              <a:t>10’a </a:t>
            </a:r>
            <a:r>
              <a:rPr lang="tr-TR" altLang="tr-TR" sz="2400" dirty="0">
                <a:cs typeface="Times New Roman" panose="02020603050405020304" pitchFamily="18" charset="0"/>
              </a:rPr>
              <a:t>düşmüştür. Makine ihtiyacı ise alttaki grafikte de görüldüğü gibi </a:t>
            </a:r>
            <a:r>
              <a:rPr lang="tr-TR" altLang="tr-TR" sz="2400" dirty="0" smtClean="0">
                <a:cs typeface="Times New Roman" panose="02020603050405020304" pitchFamily="18" charset="0"/>
              </a:rPr>
              <a:t>8’den </a:t>
            </a:r>
            <a:r>
              <a:rPr lang="tr-TR" altLang="tr-TR" sz="2400" dirty="0">
                <a:cs typeface="Times New Roman" panose="02020603050405020304" pitchFamily="18" charset="0"/>
              </a:rPr>
              <a:t>7’ye düşmüştür.</a:t>
            </a:r>
          </a:p>
        </p:txBody>
      </p:sp>
      <p:sp>
        <p:nvSpPr>
          <p:cNvPr id="154" name="107 Metin kutusu"/>
          <p:cNvSpPr txBox="1">
            <a:spLocks noChangeArrowheads="1"/>
          </p:cNvSpPr>
          <p:nvPr/>
        </p:nvSpPr>
        <p:spPr bwMode="auto">
          <a:xfrm>
            <a:off x="19128685" y="20522530"/>
            <a:ext cx="586491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497263" fontAlgn="base">
              <a:spcBef>
                <a:spcPct val="0"/>
              </a:spcBef>
              <a:spcAft>
                <a:spcPct val="0"/>
              </a:spcAft>
              <a:defRPr sz="6900">
                <a:solidFill>
                  <a:schemeClr val="tx1"/>
                </a:solidFill>
                <a:latin typeface="Calibri" panose="020F0502020204030204" pitchFamily="34" charset="0"/>
              </a:defRPr>
            </a:lvl6pPr>
            <a:lvl7pPr marL="2971800" indent="-228600" defTabSz="3497263" fontAlgn="base">
              <a:spcBef>
                <a:spcPct val="0"/>
              </a:spcBef>
              <a:spcAft>
                <a:spcPct val="0"/>
              </a:spcAft>
              <a:defRPr sz="6900">
                <a:solidFill>
                  <a:schemeClr val="tx1"/>
                </a:solidFill>
                <a:latin typeface="Calibri" panose="020F0502020204030204" pitchFamily="34" charset="0"/>
              </a:defRPr>
            </a:lvl7pPr>
            <a:lvl8pPr marL="3429000" indent="-228600" defTabSz="3497263" fontAlgn="base">
              <a:spcBef>
                <a:spcPct val="0"/>
              </a:spcBef>
              <a:spcAft>
                <a:spcPct val="0"/>
              </a:spcAft>
              <a:defRPr sz="6900">
                <a:solidFill>
                  <a:schemeClr val="tx1"/>
                </a:solidFill>
                <a:latin typeface="Calibri" panose="020F0502020204030204" pitchFamily="34" charset="0"/>
              </a:defRPr>
            </a:lvl8pPr>
            <a:lvl9pPr marL="3886200" indent="-228600" defTabSz="3497263" fontAlgn="base">
              <a:spcBef>
                <a:spcPct val="0"/>
              </a:spcBef>
              <a:spcAft>
                <a:spcPct val="0"/>
              </a:spcAft>
              <a:defRPr sz="6900">
                <a:solidFill>
                  <a:schemeClr val="tx1"/>
                </a:solidFill>
                <a:latin typeface="Calibri" panose="020F0502020204030204" pitchFamily="34" charset="0"/>
              </a:defRPr>
            </a:lvl9pPr>
          </a:lstStyle>
          <a:p>
            <a:pPr algn="just" eaLnBrk="1" hangingPunct="1"/>
            <a:r>
              <a:rPr lang="tr-TR" altLang="tr-TR" sz="2400" dirty="0">
                <a:cs typeface="Times New Roman" panose="02020603050405020304" pitchFamily="18" charset="0"/>
              </a:rPr>
              <a:t>Simülasyon modeli uygulanmış hali alttaki 3 boyutlu resimde </a:t>
            </a:r>
            <a:r>
              <a:rPr lang="tr-TR" altLang="tr-TR" sz="2400" dirty="0" smtClean="0">
                <a:cs typeface="Times New Roman" panose="02020603050405020304" pitchFamily="18" charset="0"/>
              </a:rPr>
              <a:t>görüldüğü </a:t>
            </a:r>
            <a:r>
              <a:rPr lang="tr-TR" altLang="tr-TR" sz="2400" dirty="0">
                <a:cs typeface="Times New Roman" panose="02020603050405020304" pitchFamily="18" charset="0"/>
              </a:rPr>
              <a:t>şekildedir. Makine sayısı </a:t>
            </a:r>
            <a:r>
              <a:rPr lang="tr-TR" altLang="tr-TR" sz="2400" dirty="0" smtClean="0">
                <a:cs typeface="Times New Roman" panose="02020603050405020304" pitchFamily="18" charset="0"/>
              </a:rPr>
              <a:t>7’ye </a:t>
            </a:r>
            <a:r>
              <a:rPr lang="tr-TR" altLang="tr-TR" sz="2400" dirty="0">
                <a:cs typeface="Times New Roman" panose="02020603050405020304" pitchFamily="18" charset="0"/>
              </a:rPr>
              <a:t>düşmüş </a:t>
            </a:r>
            <a:r>
              <a:rPr lang="tr-TR" altLang="tr-TR" sz="2400" dirty="0" smtClean="0">
                <a:cs typeface="Times New Roman" panose="02020603050405020304" pitchFamily="18" charset="0"/>
              </a:rPr>
              <a:t> ve operatörler </a:t>
            </a:r>
            <a:r>
              <a:rPr lang="tr-TR" altLang="tr-TR" sz="2400" dirty="0">
                <a:cs typeface="Times New Roman" panose="02020603050405020304" pitchFamily="18" charset="0"/>
              </a:rPr>
              <a:t>yerleştirilmiştir. Başlangıç durumu iyileştirmesi </a:t>
            </a:r>
            <a:r>
              <a:rPr lang="tr-TR" altLang="tr-TR" sz="2400" dirty="0" smtClean="0">
                <a:cs typeface="Times New Roman" panose="02020603050405020304" pitchFamily="18" charset="0"/>
              </a:rPr>
              <a:t>yapılmıştır. </a:t>
            </a:r>
            <a:r>
              <a:rPr lang="tr-TR" altLang="tr-TR" sz="2400" dirty="0">
                <a:cs typeface="Times New Roman" panose="02020603050405020304" pitchFamily="18" charset="0"/>
              </a:rPr>
              <a:t>M</a:t>
            </a:r>
            <a:r>
              <a:rPr lang="tr-TR" altLang="tr-TR" sz="2400" dirty="0" smtClean="0">
                <a:cs typeface="Times New Roman" panose="02020603050405020304" pitchFamily="18" charset="0"/>
              </a:rPr>
              <a:t>evcut </a:t>
            </a:r>
            <a:r>
              <a:rPr lang="tr-TR" altLang="tr-TR" sz="2400" dirty="0">
                <a:cs typeface="Times New Roman" panose="02020603050405020304" pitchFamily="18" charset="0"/>
              </a:rPr>
              <a:t>olan 3 probleme de çözüm getirilmiştir. Son hali ile </a:t>
            </a:r>
            <a:r>
              <a:rPr lang="tr-TR" altLang="tr-TR" sz="2400" dirty="0" smtClean="0">
                <a:cs typeface="Times New Roman" panose="02020603050405020304" pitchFamily="18" charset="0"/>
              </a:rPr>
              <a:t>Bonder </a:t>
            </a:r>
            <a:r>
              <a:rPr lang="tr-TR" altLang="tr-TR" sz="2400" dirty="0">
                <a:cs typeface="Times New Roman" panose="02020603050405020304" pitchFamily="18" charset="0"/>
              </a:rPr>
              <a:t>hattı ise aşağıdaki </a:t>
            </a:r>
            <a:r>
              <a:rPr lang="tr-TR" altLang="tr-TR" sz="2400" dirty="0" smtClean="0">
                <a:cs typeface="Times New Roman" panose="02020603050405020304" pitchFamily="18" charset="0"/>
              </a:rPr>
              <a:t>gibidir. </a:t>
            </a:r>
            <a:r>
              <a:rPr lang="tr-TR" altLang="tr-TR" sz="2400" dirty="0">
                <a:cs typeface="Times New Roman" panose="02020603050405020304" pitchFamily="18" charset="0"/>
              </a:rPr>
              <a:t>M</a:t>
            </a:r>
            <a:r>
              <a:rPr lang="tr-TR" altLang="tr-TR" sz="2400" dirty="0" smtClean="0">
                <a:cs typeface="Times New Roman" panose="02020603050405020304" pitchFamily="18" charset="0"/>
              </a:rPr>
              <a:t>akineler </a:t>
            </a:r>
            <a:r>
              <a:rPr lang="tr-TR" altLang="tr-TR" sz="2400" dirty="0" smtClean="0">
                <a:cs typeface="Times New Roman" panose="02020603050405020304" pitchFamily="18" charset="0"/>
              </a:rPr>
              <a:t>optimum verim ile çalışmaktadır, operatörler arası iş dağılımı yapılmıştır ve istenilen çıktı elde edilebilir vaziyete getirilmiştir.</a:t>
            </a:r>
            <a:endParaRPr lang="tr-TR" altLang="tr-TR" sz="2400" dirty="0">
              <a:cs typeface="Times New Roman" panose="02020603050405020304" pitchFamily="18" charset="0"/>
            </a:endParaRPr>
          </a:p>
        </p:txBody>
      </p:sp>
      <p:pic>
        <p:nvPicPr>
          <p:cNvPr id="155" name="Resim 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9172589" y="24554978"/>
            <a:ext cx="5814362"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110 Metin kutusu"/>
          <p:cNvSpPr txBox="1"/>
          <p:nvPr/>
        </p:nvSpPr>
        <p:spPr>
          <a:xfrm>
            <a:off x="19082790" y="29883570"/>
            <a:ext cx="5907127" cy="738188"/>
          </a:xfrm>
          <a:prstGeom prst="rect">
            <a:avLst/>
          </a:prstGeom>
          <a:noFill/>
        </p:spPr>
        <p:txBody>
          <a:bodyPr wrap="square">
            <a:spAutoFit/>
          </a:bodyPr>
          <a:lstStyle/>
          <a:p>
            <a:pPr defTabSz="3497580" eaLnBrk="1" fontAlgn="auto" hangingPunct="1">
              <a:spcBef>
                <a:spcPts val="0"/>
              </a:spcBef>
              <a:spcAft>
                <a:spcPts val="0"/>
              </a:spcAft>
              <a:defRPr/>
            </a:pPr>
            <a:r>
              <a:rPr lang="tr-TR" sz="2200" dirty="0">
                <a:latin typeface="Times New Roman" pitchFamily="18" charset="0"/>
                <a:cs typeface="Times New Roman" pitchFamily="18" charset="0"/>
              </a:rPr>
              <a:t>[</a:t>
            </a:r>
            <a:r>
              <a:rPr lang="tr-TR" sz="2000" dirty="0">
                <a:latin typeface="+mj-lt"/>
                <a:cs typeface="Times New Roman" pitchFamily="18" charset="0"/>
              </a:rPr>
              <a:t>8] Simülasyon Metoduna Göre Düzenlenmiş Bonder Hattı 3 Boyutlu Görseli</a:t>
            </a:r>
          </a:p>
        </p:txBody>
      </p:sp>
      <p:sp>
        <p:nvSpPr>
          <p:cNvPr id="157" name="31 Metin kutusu"/>
          <p:cNvSpPr txBox="1">
            <a:spLocks noChangeArrowheads="1"/>
          </p:cNvSpPr>
          <p:nvPr/>
        </p:nvSpPr>
        <p:spPr bwMode="auto">
          <a:xfrm>
            <a:off x="7029450" y="3429000"/>
            <a:ext cx="10572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497263" fontAlgn="base">
              <a:spcBef>
                <a:spcPct val="0"/>
              </a:spcBef>
              <a:spcAft>
                <a:spcPct val="0"/>
              </a:spcAft>
              <a:defRPr sz="6900">
                <a:solidFill>
                  <a:schemeClr val="tx1"/>
                </a:solidFill>
                <a:latin typeface="Calibri" panose="020F0502020204030204" pitchFamily="34" charset="0"/>
              </a:defRPr>
            </a:lvl6pPr>
            <a:lvl7pPr marL="2971800" indent="-228600" defTabSz="3497263" fontAlgn="base">
              <a:spcBef>
                <a:spcPct val="0"/>
              </a:spcBef>
              <a:spcAft>
                <a:spcPct val="0"/>
              </a:spcAft>
              <a:defRPr sz="6900">
                <a:solidFill>
                  <a:schemeClr val="tx1"/>
                </a:solidFill>
                <a:latin typeface="Calibri" panose="020F0502020204030204" pitchFamily="34" charset="0"/>
              </a:defRPr>
            </a:lvl7pPr>
            <a:lvl8pPr marL="3429000" indent="-228600" defTabSz="3497263" fontAlgn="base">
              <a:spcBef>
                <a:spcPct val="0"/>
              </a:spcBef>
              <a:spcAft>
                <a:spcPct val="0"/>
              </a:spcAft>
              <a:defRPr sz="6900">
                <a:solidFill>
                  <a:schemeClr val="tx1"/>
                </a:solidFill>
                <a:latin typeface="Calibri" panose="020F0502020204030204" pitchFamily="34" charset="0"/>
              </a:defRPr>
            </a:lvl8pPr>
            <a:lvl9pPr marL="3886200" indent="-228600" defTabSz="3497263" fontAlgn="base">
              <a:spcBef>
                <a:spcPct val="0"/>
              </a:spcBef>
              <a:spcAft>
                <a:spcPct val="0"/>
              </a:spcAft>
              <a:defRPr sz="6900">
                <a:solidFill>
                  <a:schemeClr val="tx1"/>
                </a:solidFill>
                <a:latin typeface="Calibri" panose="020F0502020204030204" pitchFamily="34" charset="0"/>
              </a:defRPr>
            </a:lvl9pPr>
          </a:lstStyle>
          <a:p>
            <a:pPr algn="ctr" eaLnBrk="1" hangingPunct="1"/>
            <a:r>
              <a:rPr lang="tr-TR" altLang="tr-TR" sz="3200" b="1" dirty="0" smtClean="0">
                <a:cs typeface="Times New Roman" panose="02020603050405020304" pitchFamily="18" charset="0"/>
              </a:rPr>
              <a:t>Hazırlayan: ZEYNEP DEMİR</a:t>
            </a:r>
          </a:p>
          <a:p>
            <a:pPr algn="ctr" eaLnBrk="1" hangingPunct="1"/>
            <a:r>
              <a:rPr lang="tr-TR" altLang="tr-TR" sz="3200" b="1" dirty="0" smtClean="0">
                <a:cs typeface="Times New Roman" panose="02020603050405020304" pitchFamily="18" charset="0"/>
              </a:rPr>
              <a:t>Danışman:  Prof. Dr.  Cemalettin KUBAT</a:t>
            </a:r>
            <a:endParaRPr lang="tr-TR" altLang="tr-TR" sz="3200" b="1" dirty="0">
              <a:cs typeface="Times New Roman" panose="02020603050405020304" pitchFamily="18" charset="0"/>
            </a:endParaRPr>
          </a:p>
        </p:txBody>
      </p:sp>
      <p:sp>
        <p:nvSpPr>
          <p:cNvPr id="61" name="75 Metin kutusu"/>
          <p:cNvSpPr txBox="1">
            <a:spLocks noChangeArrowheads="1"/>
          </p:cNvSpPr>
          <p:nvPr/>
        </p:nvSpPr>
        <p:spPr bwMode="auto">
          <a:xfrm>
            <a:off x="19357463" y="30891682"/>
            <a:ext cx="5214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497263" fontAlgn="base">
              <a:spcBef>
                <a:spcPct val="0"/>
              </a:spcBef>
              <a:spcAft>
                <a:spcPct val="0"/>
              </a:spcAft>
              <a:defRPr sz="6900">
                <a:solidFill>
                  <a:schemeClr val="tx1"/>
                </a:solidFill>
                <a:latin typeface="Calibri" panose="020F0502020204030204" pitchFamily="34" charset="0"/>
              </a:defRPr>
            </a:lvl6pPr>
            <a:lvl7pPr marL="2971800" indent="-228600" defTabSz="3497263" fontAlgn="base">
              <a:spcBef>
                <a:spcPct val="0"/>
              </a:spcBef>
              <a:spcAft>
                <a:spcPct val="0"/>
              </a:spcAft>
              <a:defRPr sz="6900">
                <a:solidFill>
                  <a:schemeClr val="tx1"/>
                </a:solidFill>
                <a:latin typeface="Calibri" panose="020F0502020204030204" pitchFamily="34" charset="0"/>
              </a:defRPr>
            </a:lvl7pPr>
            <a:lvl8pPr marL="3429000" indent="-228600" defTabSz="3497263" fontAlgn="base">
              <a:spcBef>
                <a:spcPct val="0"/>
              </a:spcBef>
              <a:spcAft>
                <a:spcPct val="0"/>
              </a:spcAft>
              <a:defRPr sz="6900">
                <a:solidFill>
                  <a:schemeClr val="tx1"/>
                </a:solidFill>
                <a:latin typeface="Calibri" panose="020F0502020204030204" pitchFamily="34" charset="0"/>
              </a:defRPr>
            </a:lvl8pPr>
            <a:lvl9pPr marL="3886200" indent="-228600" defTabSz="3497263" fontAlgn="base">
              <a:spcBef>
                <a:spcPct val="0"/>
              </a:spcBef>
              <a:spcAft>
                <a:spcPct val="0"/>
              </a:spcAft>
              <a:defRPr sz="6900">
                <a:solidFill>
                  <a:schemeClr val="tx1"/>
                </a:solidFill>
                <a:latin typeface="Calibri" panose="020F0502020204030204" pitchFamily="34" charset="0"/>
              </a:defRPr>
            </a:lvl9pPr>
          </a:lstStyle>
          <a:p>
            <a:pPr algn="ctr" eaLnBrk="1" hangingPunct="1"/>
            <a:r>
              <a:rPr lang="tr-TR" altLang="tr-TR" sz="2400" b="1" dirty="0">
                <a:cs typeface="Times New Roman" panose="02020603050405020304" pitchFamily="18" charset="0"/>
              </a:rPr>
              <a:t>6</a:t>
            </a:r>
            <a:r>
              <a:rPr lang="tr-TR" altLang="tr-TR" sz="2400" b="1" dirty="0" smtClean="0">
                <a:cs typeface="Times New Roman" panose="02020603050405020304" pitchFamily="18" charset="0"/>
              </a:rPr>
              <a:t>. KAYNAKÇA</a:t>
            </a:r>
            <a:endParaRPr lang="tr-TR" altLang="tr-TR" sz="2400" b="1" dirty="0">
              <a:cs typeface="Times New Roman" panose="02020603050405020304" pitchFamily="18" charset="0"/>
            </a:endParaRPr>
          </a:p>
        </p:txBody>
      </p:sp>
      <p:sp>
        <p:nvSpPr>
          <p:cNvPr id="62" name="6 İçerik Yer Tutucusu"/>
          <p:cNvSpPr txBox="1">
            <a:spLocks/>
          </p:cNvSpPr>
          <p:nvPr/>
        </p:nvSpPr>
        <p:spPr>
          <a:xfrm>
            <a:off x="18901575" y="31508625"/>
            <a:ext cx="6227732" cy="4783657"/>
          </a:xfrm>
          <a:prstGeom prst="rect">
            <a:avLst/>
          </a:prstGeom>
        </p:spPr>
        <p:txBody>
          <a:bodyPr vert="horz" lIns="349659" tIns="174825" rIns="349659" bIns="174825" rtlCol="0">
            <a:noAutofit/>
          </a:bodyPr>
          <a:lstStyle/>
          <a:p>
            <a:pPr algn="just" defTabSz="3496563">
              <a:spcBef>
                <a:spcPct val="20000"/>
              </a:spcBef>
              <a:defRPr/>
            </a:pPr>
            <a:r>
              <a:rPr lang="tr-TR" sz="1800" dirty="0" smtClean="0"/>
              <a:t>Başkak</a:t>
            </a:r>
            <a:r>
              <a:rPr lang="tr-TR" sz="1800" dirty="0"/>
              <a:t>, M. , “Çok Modelli/Ürünlü Montaj Hatlarının Dengelenmesi İçin Yeni Bir Model Ve Çözüm Yöntemi”, Doktora Tezi, İstanbul Teknik Üniversitesi, Fen Bilimleri Enstitüsü, İstanbul, (1998</a:t>
            </a:r>
            <a:r>
              <a:rPr lang="tr-TR" sz="1800" dirty="0" smtClean="0"/>
              <a:t>).</a:t>
            </a:r>
          </a:p>
          <a:p>
            <a:pPr algn="just" defTabSz="3496563">
              <a:spcBef>
                <a:spcPct val="20000"/>
              </a:spcBef>
              <a:defRPr/>
            </a:pPr>
            <a:endParaRPr lang="tr-TR" sz="1800" dirty="0" smtClean="0">
              <a:cs typeface="Times New Roman" pitchFamily="18" charset="0"/>
            </a:endParaRPr>
          </a:p>
          <a:p>
            <a:pPr algn="just" defTabSz="3496563">
              <a:spcBef>
                <a:spcPct val="20000"/>
              </a:spcBef>
              <a:defRPr/>
            </a:pPr>
            <a:r>
              <a:rPr lang="tr-TR" sz="1800" dirty="0"/>
              <a:t>Başkak, M. , “Montaj Hatlarının Dengelenmesinde Çok Amaçlı Bir Yaklaşım”, İstanbul Teknik Üniversitesi, Fen Bilimleri Enstitüsü, Yüksek Lisans Tezi, İstanbul (1991</a:t>
            </a:r>
            <a:r>
              <a:rPr lang="tr-TR" sz="1800" dirty="0" smtClean="0"/>
              <a:t>).</a:t>
            </a:r>
          </a:p>
          <a:p>
            <a:pPr algn="just" defTabSz="3496563">
              <a:spcBef>
                <a:spcPct val="20000"/>
              </a:spcBef>
              <a:defRPr/>
            </a:pPr>
            <a:endParaRPr lang="tr-TR" sz="1800" dirty="0">
              <a:cs typeface="Times New Roman" pitchFamily="18" charset="0"/>
            </a:endParaRPr>
          </a:p>
          <a:p>
            <a:pPr algn="just" defTabSz="3496563">
              <a:spcBef>
                <a:spcPct val="20000"/>
              </a:spcBef>
              <a:defRPr/>
            </a:pPr>
            <a:r>
              <a:rPr lang="tr-TR" sz="1800" dirty="0"/>
              <a:t>Türker, A. K. , “Üretim Hizmetlerinde Simülasyon ve Arena”, Kral Matbaası, Eskişehir, S.6-10.( 2011).</a:t>
            </a:r>
            <a:endParaRPr lang="tr-TR" sz="1800" dirty="0" smtClean="0">
              <a:cs typeface="Times New Roman" pitchFamily="18" charset="0"/>
            </a:endParaRPr>
          </a:p>
          <a:p>
            <a:pPr algn="just" defTabSz="3496563">
              <a:spcBef>
                <a:spcPct val="20000"/>
              </a:spcBef>
              <a:defRPr/>
            </a:pPr>
            <a:endParaRPr kumimoji="0" lang="tr-TR" sz="2400" i="0" u="none" strike="noStrike" kern="1200" cap="none" spc="0" normalizeH="0" baseline="0" noProof="0" dirty="0" smtClean="0">
              <a:ln>
                <a:noFill/>
              </a:ln>
              <a:effectLst/>
              <a:uLnTx/>
              <a:uFillTx/>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1152</TotalTime>
  <Words>1058</Words>
  <Application>Microsoft Office PowerPoint</Application>
  <PresentationFormat>Özel</PresentationFormat>
  <Paragraphs>199</Paragraphs>
  <Slides>1</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vt:i4>
      </vt:variant>
    </vt:vector>
  </HeadingPairs>
  <TitlesOfParts>
    <vt:vector size="7" baseType="lpstr">
      <vt:lpstr>Arial</vt:lpstr>
      <vt:lpstr>Calibri</vt:lpstr>
      <vt:lpstr>Cambria Math</vt:lpstr>
      <vt:lpstr>Times New Roman</vt:lpstr>
      <vt:lpstr>Ofis Teması</vt:lpstr>
      <vt:lpstr>Çizelge</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Zeynep</cp:lastModifiedBy>
  <cp:revision>209</cp:revision>
  <dcterms:created xsi:type="dcterms:W3CDTF">2015-12-27T20:03:58Z</dcterms:created>
  <dcterms:modified xsi:type="dcterms:W3CDTF">2016-05-31T12:10:58Z</dcterms:modified>
</cp:coreProperties>
</file>